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4"/>
  </p:notesMasterIdLst>
  <p:sldIdLst>
    <p:sldId id="630" r:id="rId2"/>
    <p:sldId id="610" r:id="rId3"/>
    <p:sldId id="632" r:id="rId4"/>
    <p:sldId id="617" r:id="rId5"/>
    <p:sldId id="623" r:id="rId6"/>
    <p:sldId id="622" r:id="rId7"/>
    <p:sldId id="625" r:id="rId8"/>
    <p:sldId id="626" r:id="rId9"/>
    <p:sldId id="627" r:id="rId10"/>
    <p:sldId id="628" r:id="rId11"/>
    <p:sldId id="629" r:id="rId12"/>
    <p:sldId id="631" r:id="rId13"/>
  </p:sldIdLst>
  <p:sldSz cx="9144000" cy="6858000" type="screen4x3"/>
  <p:notesSz cx="6950075" cy="9167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C0FF"/>
    <a:srgbClr val="81DEFF"/>
    <a:srgbClr val="A7D6FF"/>
    <a:srgbClr val="C34E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5" autoAdjust="0"/>
    <p:restoredTop sz="94662" autoAdjust="0"/>
  </p:normalViewPr>
  <p:slideViewPr>
    <p:cSldViewPr>
      <p:cViewPr varScale="1">
        <p:scale>
          <a:sx n="70" d="100"/>
          <a:sy n="70" d="100"/>
        </p:scale>
        <p:origin x="1374" y="48"/>
      </p:cViewPr>
      <p:guideLst>
        <p:guide orient="horz" pos="2160"/>
        <p:guide pos="2880"/>
      </p:guideLst>
    </p:cSldViewPr>
  </p:slideViewPr>
  <p:outlineViewPr>
    <p:cViewPr>
      <p:scale>
        <a:sx n="33" d="100"/>
        <a:sy n="33" d="100"/>
      </p:scale>
      <p:origin x="24" y="1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idx="1"/>
          </p:nvPr>
        </p:nvSpPr>
        <p:spPr>
          <a:xfrm>
            <a:off x="3936768" y="0"/>
            <a:ext cx="3011699" cy="458391"/>
          </a:xfrm>
          <a:prstGeom prst="rect">
            <a:avLst/>
          </a:prstGeom>
        </p:spPr>
        <p:txBody>
          <a:bodyPr vert="horz" lIns="92098" tIns="46049" rIns="92098" bIns="46049" rtlCol="0"/>
          <a:lstStyle>
            <a:lvl1pPr algn="r">
              <a:defRPr sz="1200"/>
            </a:lvl1pPr>
          </a:lstStyle>
          <a:p>
            <a:fld id="{468DD9D0-D35F-40ED-A5FE-68974D808AB6}" type="datetimeFigureOut">
              <a:rPr lang="en-US" smtClean="0"/>
              <a:t>4/8/2022</a:t>
            </a:fld>
            <a:endParaRPr lang="en-US"/>
          </a:p>
        </p:txBody>
      </p:sp>
      <p:sp>
        <p:nvSpPr>
          <p:cNvPr id="4" name="Slide Image Placeholder 3"/>
          <p:cNvSpPr>
            <a:spLocks noGrp="1" noRot="1" noChangeAspect="1"/>
          </p:cNvSpPr>
          <p:nvPr>
            <p:ph type="sldImg" idx="2"/>
          </p:nvPr>
        </p:nvSpPr>
        <p:spPr>
          <a:xfrm>
            <a:off x="1182688" y="687388"/>
            <a:ext cx="4584700" cy="3438525"/>
          </a:xfrm>
          <a:prstGeom prst="rect">
            <a:avLst/>
          </a:prstGeom>
          <a:noFill/>
          <a:ln w="12700">
            <a:solidFill>
              <a:prstClr val="black"/>
            </a:solidFill>
          </a:ln>
        </p:spPr>
        <p:txBody>
          <a:bodyPr vert="horz" lIns="92098" tIns="46049" rIns="92098" bIns="46049" rtlCol="0" anchor="ctr"/>
          <a:lstStyle/>
          <a:p>
            <a:endParaRPr lang="en-US"/>
          </a:p>
        </p:txBody>
      </p:sp>
      <p:sp>
        <p:nvSpPr>
          <p:cNvPr id="5" name="Notes Placeholder 4"/>
          <p:cNvSpPr>
            <a:spLocks noGrp="1"/>
          </p:cNvSpPr>
          <p:nvPr>
            <p:ph type="body" sz="quarter" idx="3"/>
          </p:nvPr>
        </p:nvSpPr>
        <p:spPr>
          <a:xfrm>
            <a:off x="695008" y="4354711"/>
            <a:ext cx="5560060" cy="4125516"/>
          </a:xfrm>
          <a:prstGeom prst="rect">
            <a:avLst/>
          </a:prstGeom>
        </p:spPr>
        <p:txBody>
          <a:bodyPr vert="horz" lIns="92098" tIns="46049" rIns="92098" bIns="460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07831"/>
            <a:ext cx="3011699" cy="458391"/>
          </a:xfrm>
          <a:prstGeom prst="rect">
            <a:avLst/>
          </a:prstGeom>
        </p:spPr>
        <p:txBody>
          <a:bodyPr vert="horz" lIns="92098" tIns="46049" rIns="92098" bIns="46049"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07831"/>
            <a:ext cx="3011699" cy="458391"/>
          </a:xfrm>
          <a:prstGeom prst="rect">
            <a:avLst/>
          </a:prstGeom>
        </p:spPr>
        <p:txBody>
          <a:bodyPr vert="horz" lIns="92098" tIns="46049" rIns="92098" bIns="46049" rtlCol="0" anchor="b"/>
          <a:lstStyle>
            <a:lvl1pPr algn="r">
              <a:defRPr sz="1200"/>
            </a:lvl1pPr>
          </a:lstStyle>
          <a:p>
            <a:fld id="{0969D27B-08D1-4C45-88E2-F58AAE354166}" type="slidenum">
              <a:rPr lang="en-US" smtClean="0"/>
              <a:t>‹#›</a:t>
            </a:fld>
            <a:endParaRPr lang="en-US"/>
          </a:p>
        </p:txBody>
      </p:sp>
    </p:spTree>
    <p:extLst>
      <p:ext uri="{BB962C8B-B14F-4D97-AF65-F5344CB8AC3E}">
        <p14:creationId xmlns:p14="http://schemas.microsoft.com/office/powerpoint/2010/main" val="933408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1BBD98C8-FB8F-4C7B-93F3-47BEE4D12D94}" type="datetimeFigureOut">
              <a:rPr lang="en-US" smtClean="0"/>
              <a:t>4/8/2022</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170209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D98C8-FB8F-4C7B-93F3-47BEE4D12D94}" type="datetimeFigureOut">
              <a:rPr lang="en-US" smtClean="0"/>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151273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1BBD98C8-FB8F-4C7B-93F3-47BEE4D12D94}" type="datetimeFigureOut">
              <a:rPr lang="en-US" smtClean="0"/>
              <a:t>4/8/2022</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2996869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1BBD98C8-FB8F-4C7B-93F3-47BEE4D12D94}" type="datetimeFigureOut">
              <a:rPr lang="en-US" smtClean="0"/>
              <a:t>4/8/2022</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351DD7DF-CAC8-42A7-9995-E3CCFB02929E}" type="slidenum">
              <a:rPr lang="en-US" smtClean="0"/>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5576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1BBD98C8-FB8F-4C7B-93F3-47BEE4D12D94}" type="datetimeFigureOut">
              <a:rPr lang="en-US" smtClean="0"/>
              <a:t>4/8/2022</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1581239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BBD98C8-FB8F-4C7B-93F3-47BEE4D12D94}" type="datetimeFigureOut">
              <a:rPr lang="en-US" smtClean="0"/>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355692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BBD98C8-FB8F-4C7B-93F3-47BEE4D12D94}" type="datetimeFigureOut">
              <a:rPr lang="en-US" smtClean="0"/>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174083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BD98C8-FB8F-4C7B-93F3-47BEE4D12D94}" type="datetimeFigureOut">
              <a:rPr lang="en-US" smtClean="0"/>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3197824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1BBD98C8-FB8F-4C7B-93F3-47BEE4D12D94}" type="datetimeFigureOut">
              <a:rPr lang="en-US" smtClean="0"/>
              <a:t>4/8/2022</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293143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BD98C8-FB8F-4C7B-93F3-47BEE4D12D94}" type="datetimeFigureOut">
              <a:rPr lang="en-US" smtClean="0"/>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2283683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1BBD98C8-FB8F-4C7B-93F3-47BEE4D12D94}" type="datetimeFigureOut">
              <a:rPr lang="en-US" smtClean="0"/>
              <a:t>4/8/2022</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129372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BD98C8-FB8F-4C7B-93F3-47BEE4D12D94}" type="datetimeFigureOut">
              <a:rPr lang="en-US" smtClean="0"/>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131329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BD98C8-FB8F-4C7B-93F3-47BEE4D12D94}" type="datetimeFigureOut">
              <a:rPr lang="en-US" smtClean="0"/>
              <a:t>4/8/2022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2758818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BD98C8-FB8F-4C7B-93F3-47BEE4D12D94}" type="datetimeFigureOut">
              <a:rPr lang="en-US" smtClean="0"/>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42297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D98C8-FB8F-4C7B-93F3-47BEE4D12D94}" type="datetimeFigureOut">
              <a:rPr lang="en-US" smtClean="0"/>
              <a:t>4/8/2022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205211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D98C8-FB8F-4C7B-93F3-47BEE4D12D94}" type="datetimeFigureOut">
              <a:rPr lang="en-US" smtClean="0"/>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1028744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D98C8-FB8F-4C7B-93F3-47BEE4D12D94}" type="datetimeFigureOut">
              <a:rPr lang="en-US" smtClean="0"/>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DD7DF-CAC8-42A7-9995-E3CCFB02929E}" type="slidenum">
              <a:rPr lang="en-US" smtClean="0"/>
              <a:t>‹#›</a:t>
            </a:fld>
            <a:endParaRPr lang="en-US"/>
          </a:p>
        </p:txBody>
      </p:sp>
    </p:spTree>
    <p:extLst>
      <p:ext uri="{BB962C8B-B14F-4D97-AF65-F5344CB8AC3E}">
        <p14:creationId xmlns:p14="http://schemas.microsoft.com/office/powerpoint/2010/main" val="179269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BBD98C8-FB8F-4C7B-93F3-47BEE4D12D94}" type="datetimeFigureOut">
              <a:rPr lang="en-US" smtClean="0"/>
              <a:t>4/8/2022</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51DD7DF-CAC8-42A7-9995-E3CCFB02929E}" type="slidenum">
              <a:rPr lang="en-US" smtClean="0"/>
              <a:t>‹#›</a:t>
            </a:fld>
            <a:endParaRPr lang="en-US"/>
          </a:p>
        </p:txBody>
      </p:sp>
    </p:spTree>
    <p:extLst>
      <p:ext uri="{BB962C8B-B14F-4D97-AF65-F5344CB8AC3E}">
        <p14:creationId xmlns:p14="http://schemas.microsoft.com/office/powerpoint/2010/main" val="1210209969"/>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3600" dirty="0" smtClean="0">
                <a:solidFill>
                  <a:srgbClr val="00B0F0"/>
                </a:solidFill>
                <a:latin typeface="Iskoola Pota"/>
              </a:rPr>
              <a:t/>
            </a:r>
            <a:br>
              <a:rPr lang="en-US" sz="3600" dirty="0" smtClean="0">
                <a:solidFill>
                  <a:srgbClr val="00B0F0"/>
                </a:solidFill>
                <a:latin typeface="Iskoola Pota"/>
              </a:rPr>
            </a:br>
            <a:r>
              <a:rPr lang="en-US" sz="3600" dirty="0">
                <a:solidFill>
                  <a:srgbClr val="00B0F0"/>
                </a:solidFill>
                <a:latin typeface="Iskoola Pota"/>
              </a:rPr>
              <a:t/>
            </a:r>
            <a:br>
              <a:rPr lang="en-US" sz="3600" dirty="0">
                <a:solidFill>
                  <a:srgbClr val="00B0F0"/>
                </a:solidFill>
                <a:latin typeface="Iskoola Pota"/>
              </a:rPr>
            </a:br>
            <a:r>
              <a:rPr lang="en-US" sz="3600" dirty="0" smtClean="0">
                <a:solidFill>
                  <a:srgbClr val="00B0F0"/>
                </a:solidFill>
                <a:latin typeface="Iskoola Pota"/>
              </a:rPr>
              <a:t/>
            </a:r>
            <a:br>
              <a:rPr lang="en-US" sz="3600" dirty="0" smtClean="0">
                <a:solidFill>
                  <a:srgbClr val="00B0F0"/>
                </a:solidFill>
                <a:latin typeface="Iskoola Pota"/>
              </a:rPr>
            </a:br>
            <a:r>
              <a:rPr lang="en-US" sz="3600" dirty="0">
                <a:solidFill>
                  <a:srgbClr val="00B0F0"/>
                </a:solidFill>
                <a:latin typeface="Iskoola Pota"/>
              </a:rPr>
              <a:t/>
            </a:r>
            <a:br>
              <a:rPr lang="en-US" sz="3600" dirty="0">
                <a:solidFill>
                  <a:srgbClr val="00B0F0"/>
                </a:solidFill>
                <a:latin typeface="Iskoola Pota"/>
              </a:rPr>
            </a:br>
            <a:r>
              <a:rPr lang="en-US" sz="4200" dirty="0" smtClean="0">
                <a:solidFill>
                  <a:srgbClr val="00B0F0"/>
                </a:solidFill>
                <a:latin typeface="Iskoola Pota"/>
              </a:rPr>
              <a:t>PROFESSIONAL WILLS</a:t>
            </a:r>
            <a:r>
              <a:rPr lang="en-US" dirty="0" smtClean="0">
                <a:solidFill>
                  <a:srgbClr val="00B0F0"/>
                </a:solidFill>
                <a:latin typeface="Iskoola Pota"/>
              </a:rPr>
              <a:t/>
            </a:r>
            <a:br>
              <a:rPr lang="en-US" dirty="0" smtClean="0">
                <a:solidFill>
                  <a:srgbClr val="00B0F0"/>
                </a:solidFill>
                <a:latin typeface="Iskoola Pota"/>
              </a:rPr>
            </a:br>
            <a:r>
              <a:rPr lang="en-US" dirty="0" smtClean="0">
                <a:solidFill>
                  <a:srgbClr val="00B0F0"/>
                </a:solidFill>
                <a:latin typeface="Iskoola Pota"/>
              </a:rPr>
              <a:t> </a:t>
            </a:r>
            <a:br>
              <a:rPr lang="en-US" dirty="0" smtClean="0">
                <a:solidFill>
                  <a:srgbClr val="00B0F0"/>
                </a:solidFill>
                <a:latin typeface="Iskoola Pota"/>
              </a:rPr>
            </a:br>
            <a:r>
              <a:rPr lang="en-US" dirty="0" smtClean="0">
                <a:solidFill>
                  <a:srgbClr val="00B0F0"/>
                </a:solidFill>
                <a:latin typeface="Iskoola Pota"/>
              </a:rPr>
              <a:t/>
            </a:r>
            <a:br>
              <a:rPr lang="en-US" dirty="0" smtClean="0">
                <a:solidFill>
                  <a:srgbClr val="00B0F0"/>
                </a:solidFill>
                <a:latin typeface="Iskoola Pota"/>
              </a:rPr>
            </a:br>
            <a:endParaRPr lang="en-US" dirty="0">
              <a:solidFill>
                <a:srgbClr val="00B0F0"/>
              </a:solidFill>
              <a:latin typeface="Iskoola Pota"/>
            </a:endParaRPr>
          </a:p>
        </p:txBody>
      </p:sp>
      <p:sp>
        <p:nvSpPr>
          <p:cNvPr id="3" name="Subtitle 2"/>
          <p:cNvSpPr>
            <a:spLocks noGrp="1"/>
          </p:cNvSpPr>
          <p:nvPr>
            <p:ph type="subTitle" idx="1"/>
          </p:nvPr>
        </p:nvSpPr>
        <p:spPr>
          <a:xfrm>
            <a:off x="1219200" y="3886200"/>
            <a:ext cx="6858000" cy="1752600"/>
          </a:xfrm>
        </p:spPr>
        <p:txBody>
          <a:bodyPr>
            <a:noAutofit/>
          </a:bodyPr>
          <a:lstStyle/>
          <a:p>
            <a:pPr algn="ctr"/>
            <a:r>
              <a:rPr lang="en-US" sz="3200" dirty="0" smtClean="0">
                <a:solidFill>
                  <a:srgbClr val="00B0F0"/>
                </a:solidFill>
              </a:rPr>
              <a:t>RATIONALES</a:t>
            </a:r>
          </a:p>
          <a:p>
            <a:pPr algn="ctr"/>
            <a:r>
              <a:rPr lang="en-US" sz="3200" dirty="0" smtClean="0">
                <a:solidFill>
                  <a:srgbClr val="00B0F0"/>
                </a:solidFill>
              </a:rPr>
              <a:t>NUTS AND BOLTS</a:t>
            </a:r>
          </a:p>
          <a:p>
            <a:pPr algn="ctr"/>
            <a:r>
              <a:rPr lang="en-US" sz="3200" dirty="0" smtClean="0">
                <a:solidFill>
                  <a:srgbClr val="00B0F0"/>
                </a:solidFill>
              </a:rPr>
              <a:t>SHARING EXPERIENCES</a:t>
            </a:r>
          </a:p>
        </p:txBody>
      </p:sp>
    </p:spTree>
    <p:extLst>
      <p:ext uri="{BB962C8B-B14F-4D97-AF65-F5344CB8AC3E}">
        <p14:creationId xmlns:p14="http://schemas.microsoft.com/office/powerpoint/2010/main" val="1444870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41399"/>
            <a:ext cx="8763000" cy="6093976"/>
          </a:xfrm>
          <a:prstGeom prst="rect">
            <a:avLst/>
          </a:prstGeom>
        </p:spPr>
        <p:txBody>
          <a:bodyPr wrap="square">
            <a:spAutoFit/>
          </a:bodyPr>
          <a:lstStyle/>
          <a:p>
            <a:pPr algn="ctr"/>
            <a:r>
              <a:rPr lang="en-US" sz="2800" dirty="0">
                <a:solidFill>
                  <a:srgbClr val="0DC0FF"/>
                </a:solidFill>
                <a:latin typeface="Iskoola Pota"/>
                <a:cs typeface="Iskoola Pota" pitchFamily="34" charset="0"/>
              </a:rPr>
              <a:t>Professional Wills</a:t>
            </a:r>
          </a:p>
          <a:p>
            <a:pPr algn="ctr"/>
            <a:endParaRPr lang="en-US" dirty="0" smtClean="0">
              <a:solidFill>
                <a:srgbClr val="0DC0FF"/>
              </a:solidFill>
              <a:latin typeface="Iskoola Pota"/>
              <a:cs typeface="Iskoola Pota" pitchFamily="34" charset="0"/>
            </a:endParaRPr>
          </a:p>
          <a:p>
            <a:pPr algn="ctr"/>
            <a:r>
              <a:rPr lang="en-US" sz="2800" dirty="0" smtClean="0">
                <a:solidFill>
                  <a:srgbClr val="0DC0FF"/>
                </a:solidFill>
                <a:latin typeface="Iskoola Pota"/>
                <a:cs typeface="Iskoola Pota" pitchFamily="34" charset="0"/>
              </a:rPr>
              <a:t>Nuts and Bolts</a:t>
            </a:r>
          </a:p>
          <a:p>
            <a:endParaRPr lang="en-US" dirty="0" smtClean="0">
              <a:solidFill>
                <a:srgbClr val="0DC0FF"/>
              </a:solidFill>
              <a:latin typeface="Iskoola Pota"/>
              <a:cs typeface="Iskoola Pota" pitchFamily="34" charset="0"/>
            </a:endParaRPr>
          </a:p>
          <a:p>
            <a:r>
              <a:rPr lang="en-US" sz="2200" dirty="0" smtClean="0">
                <a:solidFill>
                  <a:srgbClr val="0DC0FF"/>
                </a:solidFill>
                <a:latin typeface="Iskoola Pota"/>
                <a:cs typeface="Iskoola Pota" pitchFamily="34" charset="0"/>
              </a:rPr>
              <a:t>8. Termination of Agreement</a:t>
            </a:r>
          </a:p>
          <a:p>
            <a:endParaRPr lang="en-US" dirty="0">
              <a:solidFill>
                <a:srgbClr val="0DC0FF"/>
              </a:solidFill>
              <a:latin typeface="Iskoola Pota"/>
              <a:cs typeface="Iskoola Pota" pitchFamily="34" charset="0"/>
            </a:endParaRPr>
          </a:p>
          <a:p>
            <a:pPr lvl="0"/>
            <a:r>
              <a:rPr lang="en-US" sz="2000" dirty="0" smtClean="0">
                <a:solidFill>
                  <a:srgbClr val="0DC0FF"/>
                </a:solidFill>
                <a:latin typeface="Iskoola Pota"/>
              </a:rPr>
              <a:t>- This </a:t>
            </a:r>
            <a:r>
              <a:rPr lang="en-US" sz="2000" dirty="0">
                <a:solidFill>
                  <a:srgbClr val="0DC0FF"/>
                </a:solidFill>
                <a:latin typeface="Iskoola Pota"/>
              </a:rPr>
              <a:t>Agreement shall automatically terminate if B dies, becomes </a:t>
            </a:r>
            <a:r>
              <a:rPr lang="en-US" sz="2000" dirty="0" smtClean="0">
                <a:solidFill>
                  <a:srgbClr val="0DC0FF"/>
                </a:solidFill>
                <a:latin typeface="Iskoola Pota"/>
              </a:rPr>
              <a:t/>
            </a:r>
            <a:br>
              <a:rPr lang="en-US" sz="2000" dirty="0" smtClean="0">
                <a:solidFill>
                  <a:srgbClr val="0DC0FF"/>
                </a:solidFill>
                <a:latin typeface="Iskoola Pota"/>
              </a:rPr>
            </a:br>
            <a:r>
              <a:rPr lang="en-US" sz="2000" dirty="0" smtClean="0">
                <a:solidFill>
                  <a:srgbClr val="0DC0FF"/>
                </a:solidFill>
                <a:latin typeface="Iskoola Pota"/>
              </a:rPr>
              <a:t>   incapacitated or is no longer licensed by the State of Texas.</a:t>
            </a:r>
          </a:p>
          <a:p>
            <a:pPr lvl="0"/>
            <a:endParaRPr lang="en-US" sz="2000" dirty="0" smtClean="0">
              <a:solidFill>
                <a:srgbClr val="0DC0FF"/>
              </a:solidFill>
              <a:latin typeface="Iskoola Pota"/>
            </a:endParaRPr>
          </a:p>
          <a:p>
            <a:pPr lvl="0"/>
            <a:endParaRPr lang="en-US" sz="2000" dirty="0">
              <a:solidFill>
                <a:srgbClr val="0DC0FF"/>
              </a:solidFill>
              <a:latin typeface="Iskoola Pota"/>
            </a:endParaRPr>
          </a:p>
          <a:p>
            <a:pPr lvl="0"/>
            <a:r>
              <a:rPr lang="en-US" sz="2000" dirty="0" smtClean="0">
                <a:solidFill>
                  <a:srgbClr val="0DC0FF"/>
                </a:solidFill>
                <a:latin typeface="Iskoola Pota"/>
              </a:rPr>
              <a:t>9. Provide copies</a:t>
            </a:r>
          </a:p>
          <a:p>
            <a:pPr lvl="0"/>
            <a:endParaRPr lang="en-US" sz="2000" dirty="0" smtClean="0">
              <a:solidFill>
                <a:srgbClr val="0DC0FF"/>
              </a:solidFill>
              <a:latin typeface="Iskoola Pota"/>
            </a:endParaRPr>
          </a:p>
          <a:p>
            <a:pPr lvl="0"/>
            <a:r>
              <a:rPr lang="en-US" sz="2000" dirty="0" smtClean="0">
                <a:solidFill>
                  <a:srgbClr val="0DC0FF"/>
                </a:solidFill>
                <a:latin typeface="Iskoola Pota"/>
              </a:rPr>
              <a:t>- Maintain a copy in your files under folder “Professional Will” or “Practice Continuation Agreement”</a:t>
            </a:r>
          </a:p>
          <a:p>
            <a:pPr marL="457200" lvl="0" indent="-457200">
              <a:buAutoNum type="alphaLcPeriod"/>
            </a:pPr>
            <a:r>
              <a:rPr lang="en-US" sz="2000" dirty="0" smtClean="0">
                <a:solidFill>
                  <a:srgbClr val="0DC0FF"/>
                </a:solidFill>
                <a:latin typeface="Iskoola Pota"/>
              </a:rPr>
              <a:t>Provide a copy of this document to your colleague (aka “B”)</a:t>
            </a:r>
          </a:p>
          <a:p>
            <a:pPr marL="457200" lvl="0" indent="-457200">
              <a:buAutoNum type="alphaLcPeriod"/>
            </a:pPr>
            <a:r>
              <a:rPr lang="en-US" sz="2000" dirty="0" smtClean="0">
                <a:solidFill>
                  <a:srgbClr val="0DC0FF"/>
                </a:solidFill>
                <a:latin typeface="Iskoola Pota"/>
              </a:rPr>
              <a:t>Provide a copy to your family, POA, or to the Executor of your actual Will.</a:t>
            </a:r>
            <a:endParaRPr lang="en-US" sz="2000" dirty="0">
              <a:solidFill>
                <a:srgbClr val="0DC0FF"/>
              </a:solidFill>
              <a:latin typeface="Iskoola Pota"/>
            </a:endParaRPr>
          </a:p>
          <a:p>
            <a:endParaRPr lang="en-US" sz="2000" dirty="0"/>
          </a:p>
          <a:p>
            <a:endParaRPr lang="en-US" dirty="0">
              <a:solidFill>
                <a:srgbClr val="0DC0FF"/>
              </a:solidFill>
              <a:latin typeface="Iskoola Pota"/>
              <a:cs typeface="Iskoola Pota" pitchFamily="34" charset="0"/>
            </a:endParaRPr>
          </a:p>
        </p:txBody>
      </p:sp>
    </p:spTree>
    <p:extLst>
      <p:ext uri="{BB962C8B-B14F-4D97-AF65-F5344CB8AC3E}">
        <p14:creationId xmlns:p14="http://schemas.microsoft.com/office/powerpoint/2010/main" val="803304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41399"/>
            <a:ext cx="8763000" cy="4154984"/>
          </a:xfrm>
          <a:prstGeom prst="rect">
            <a:avLst/>
          </a:prstGeom>
        </p:spPr>
        <p:txBody>
          <a:bodyPr wrap="square">
            <a:spAutoFit/>
          </a:bodyPr>
          <a:lstStyle/>
          <a:p>
            <a:pPr algn="ctr"/>
            <a:r>
              <a:rPr lang="en-US" sz="2800" dirty="0">
                <a:solidFill>
                  <a:srgbClr val="0DC0FF"/>
                </a:solidFill>
                <a:latin typeface="Iskoola Pota"/>
                <a:cs typeface="Iskoola Pota" pitchFamily="34" charset="0"/>
              </a:rPr>
              <a:t>Professional Wills</a:t>
            </a:r>
          </a:p>
          <a:p>
            <a:pPr algn="ctr"/>
            <a:endParaRPr lang="en-US" dirty="0" smtClean="0">
              <a:solidFill>
                <a:srgbClr val="0DC0FF"/>
              </a:solidFill>
              <a:latin typeface="Iskoola Pota"/>
              <a:cs typeface="Iskoola Pota" pitchFamily="34" charset="0"/>
            </a:endParaRPr>
          </a:p>
          <a:p>
            <a:pPr algn="ctr"/>
            <a:r>
              <a:rPr lang="en-US" sz="2800" dirty="0" smtClean="0">
                <a:solidFill>
                  <a:srgbClr val="0DC0FF"/>
                </a:solidFill>
                <a:latin typeface="Iskoola Pota"/>
                <a:cs typeface="Iskoola Pota" pitchFamily="34" charset="0"/>
              </a:rPr>
              <a:t>Nuts and Bolts</a:t>
            </a:r>
          </a:p>
          <a:p>
            <a:endParaRPr lang="en-US" dirty="0" smtClean="0">
              <a:solidFill>
                <a:srgbClr val="0DC0FF"/>
              </a:solidFill>
              <a:latin typeface="Iskoola Pota"/>
              <a:cs typeface="Iskoola Pota" pitchFamily="34" charset="0"/>
            </a:endParaRPr>
          </a:p>
          <a:p>
            <a:endParaRPr lang="en-US" sz="2200" dirty="0" smtClean="0">
              <a:solidFill>
                <a:srgbClr val="0DC0FF"/>
              </a:solidFill>
              <a:latin typeface="Iskoola Pota"/>
              <a:cs typeface="Iskoola Pota" pitchFamily="34" charset="0"/>
            </a:endParaRPr>
          </a:p>
          <a:p>
            <a:r>
              <a:rPr lang="en-US" sz="2200" dirty="0" smtClean="0">
                <a:solidFill>
                  <a:srgbClr val="0DC0FF"/>
                </a:solidFill>
                <a:latin typeface="Iskoola Pota"/>
                <a:cs typeface="Iskoola Pota" pitchFamily="34" charset="0"/>
              </a:rPr>
              <a:t>Short Cut</a:t>
            </a:r>
          </a:p>
          <a:p>
            <a:endParaRPr lang="en-US" sz="2200" dirty="0">
              <a:solidFill>
                <a:srgbClr val="0DC0FF"/>
              </a:solidFill>
              <a:latin typeface="Iskoola Pota"/>
              <a:cs typeface="Iskoola Pota" pitchFamily="34" charset="0"/>
            </a:endParaRPr>
          </a:p>
          <a:p>
            <a:r>
              <a:rPr lang="en-US" sz="2200" dirty="0" smtClean="0">
                <a:solidFill>
                  <a:srgbClr val="0DC0FF"/>
                </a:solidFill>
                <a:latin typeface="Iskoola Pota"/>
                <a:cs typeface="Iskoola Pota" pitchFamily="34" charset="0"/>
              </a:rPr>
              <a:t>“In case of my permanent disability or death, Mary Smith, is to oversee the closure of my practice. In case of my temporary disability, Mary Smith is to oversee the continuation of my practice.” </a:t>
            </a:r>
          </a:p>
          <a:p>
            <a:endParaRPr lang="en-US" sz="2200" dirty="0">
              <a:solidFill>
                <a:srgbClr val="0DC0FF"/>
              </a:solidFill>
              <a:latin typeface="Iskoola Pota"/>
              <a:cs typeface="Iskoola Pota" pitchFamily="34" charset="0"/>
            </a:endParaRPr>
          </a:p>
          <a:p>
            <a:endParaRPr lang="en-US" dirty="0">
              <a:solidFill>
                <a:srgbClr val="0DC0FF"/>
              </a:solidFill>
              <a:latin typeface="Iskoola Pota"/>
              <a:cs typeface="Iskoola Pota" pitchFamily="34" charset="0"/>
            </a:endParaRPr>
          </a:p>
        </p:txBody>
      </p:sp>
    </p:spTree>
    <p:extLst>
      <p:ext uri="{BB962C8B-B14F-4D97-AF65-F5344CB8AC3E}">
        <p14:creationId xmlns:p14="http://schemas.microsoft.com/office/powerpoint/2010/main" val="81479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41399"/>
            <a:ext cx="9349854" cy="7448193"/>
          </a:xfrm>
          <a:prstGeom prst="rect">
            <a:avLst/>
          </a:prstGeom>
        </p:spPr>
        <p:txBody>
          <a:bodyPr wrap="square">
            <a:spAutoFit/>
          </a:bodyPr>
          <a:lstStyle/>
          <a:p>
            <a:pPr algn="ctr"/>
            <a:r>
              <a:rPr lang="en-US" sz="3400" dirty="0" smtClean="0">
                <a:solidFill>
                  <a:srgbClr val="0DC0FF"/>
                </a:solidFill>
                <a:latin typeface="Iskoola Pota" pitchFamily="34" charset="0"/>
                <a:cs typeface="Iskoola Pota" pitchFamily="34" charset="0"/>
              </a:rPr>
              <a:t>Professional Wills</a:t>
            </a:r>
          </a:p>
          <a:p>
            <a:pPr algn="ctr"/>
            <a:endParaRPr lang="en-US" sz="3400" dirty="0">
              <a:solidFill>
                <a:srgbClr val="0DC0FF"/>
              </a:solidFill>
              <a:latin typeface="Iskoola Pota" pitchFamily="34" charset="0"/>
              <a:cs typeface="Iskoola Pota" pitchFamily="34" charset="0"/>
            </a:endParaRPr>
          </a:p>
          <a:p>
            <a:pPr algn="ctr"/>
            <a:r>
              <a:rPr lang="en-US" sz="3400" dirty="0" smtClean="0">
                <a:solidFill>
                  <a:srgbClr val="0DC0FF"/>
                </a:solidFill>
                <a:latin typeface="Iskoola Pota" pitchFamily="34" charset="0"/>
                <a:cs typeface="Iskoola Pota" pitchFamily="34" charset="0"/>
              </a:rPr>
              <a:t>Questions &amp; Discussion</a:t>
            </a:r>
            <a:endParaRPr lang="en-US" sz="2400" dirty="0" smtClean="0">
              <a:solidFill>
                <a:srgbClr val="0DC0FF"/>
              </a:solidFill>
              <a:latin typeface="Iskoola Pota" pitchFamily="34" charset="0"/>
              <a:cs typeface="Iskoola Pota" pitchFamily="34" charset="0"/>
            </a:endParaRPr>
          </a:p>
          <a:p>
            <a:endParaRPr lang="en-US" sz="2400" dirty="0">
              <a:solidFill>
                <a:srgbClr val="0DC0FF"/>
              </a:solidFill>
              <a:latin typeface="Iskoola Pota" pitchFamily="34" charset="0"/>
              <a:cs typeface="Iskoola Pota" pitchFamily="34" charset="0"/>
            </a:endParaRPr>
          </a:p>
          <a:p>
            <a:endParaRPr lang="en-US" sz="2400" dirty="0" smtClean="0">
              <a:solidFill>
                <a:srgbClr val="0DC0FF"/>
              </a:solidFill>
              <a:latin typeface="Iskoola Pota" pitchFamily="34" charset="0"/>
              <a:cs typeface="Iskoola Pota" pitchFamily="34" charset="0"/>
            </a:endParaRPr>
          </a:p>
          <a:p>
            <a:endParaRPr lang="en-US" sz="2400" dirty="0" smtClean="0">
              <a:solidFill>
                <a:srgbClr val="0DC0FF"/>
              </a:solidFill>
              <a:latin typeface="Iskoola Pota" pitchFamily="34" charset="0"/>
              <a:cs typeface="Iskoola Pota" pitchFamily="34" charset="0"/>
            </a:endParaRPr>
          </a:p>
          <a:p>
            <a:pPr algn="ctr"/>
            <a:endParaRPr lang="en-US" sz="2400" b="1" dirty="0">
              <a:solidFill>
                <a:srgbClr val="0DC0FF"/>
              </a:solidFill>
              <a:latin typeface="Iskoola Pota" pitchFamily="34" charset="0"/>
              <a:cs typeface="Iskoola Pota" pitchFamily="34" charset="0"/>
            </a:endParaRPr>
          </a:p>
          <a:p>
            <a:pPr algn="ctr"/>
            <a:endParaRPr lang="en-US" sz="2400" b="1" dirty="0" smtClean="0">
              <a:solidFill>
                <a:srgbClr val="0DC0FF"/>
              </a:solidFill>
              <a:latin typeface="Iskoola Pota" pitchFamily="34" charset="0"/>
              <a:cs typeface="Iskoola Pota" pitchFamily="34" charset="0"/>
            </a:endParaRPr>
          </a:p>
          <a:p>
            <a:pPr algn="ctr"/>
            <a:endParaRPr lang="en-US" sz="2400" b="1" dirty="0">
              <a:solidFill>
                <a:srgbClr val="0DC0FF"/>
              </a:solidFill>
              <a:latin typeface="Iskoola Pota" pitchFamily="34" charset="0"/>
              <a:cs typeface="Iskoola Pota" pitchFamily="34" charset="0"/>
            </a:endParaRPr>
          </a:p>
          <a:p>
            <a:pPr algn="ctr"/>
            <a:endParaRPr lang="en-US" sz="2400" b="1" dirty="0" smtClean="0">
              <a:solidFill>
                <a:srgbClr val="0DC0FF"/>
              </a:solidFill>
              <a:latin typeface="Iskoola Pota" pitchFamily="34" charset="0"/>
              <a:cs typeface="Iskoola Pota" pitchFamily="34" charset="0"/>
            </a:endParaRPr>
          </a:p>
          <a:p>
            <a:r>
              <a:rPr lang="en-US" sz="2400" b="1" dirty="0" smtClean="0">
                <a:solidFill>
                  <a:srgbClr val="0DC0FF"/>
                </a:solidFill>
                <a:latin typeface="Iskoola Pota" pitchFamily="34" charset="0"/>
                <a:cs typeface="Iskoola Pota" pitchFamily="34" charset="0"/>
              </a:rPr>
              <a:t>				</a:t>
            </a:r>
          </a:p>
          <a:p>
            <a:pPr algn="ctr"/>
            <a:endParaRPr lang="en-US" sz="2400" b="1" dirty="0">
              <a:solidFill>
                <a:srgbClr val="0DC0FF"/>
              </a:solidFill>
              <a:latin typeface="Iskoola Pota" pitchFamily="34" charset="0"/>
              <a:cs typeface="Iskoola Pota" pitchFamily="34" charset="0"/>
            </a:endParaRPr>
          </a:p>
          <a:p>
            <a:pPr algn="ctr"/>
            <a:endParaRPr lang="en-US" sz="2400" b="1" dirty="0" smtClean="0">
              <a:solidFill>
                <a:srgbClr val="0DC0FF"/>
              </a:solidFill>
              <a:latin typeface="Iskoola Pota" pitchFamily="34" charset="0"/>
              <a:cs typeface="Iskoola Pota" pitchFamily="34" charset="0"/>
            </a:endParaRPr>
          </a:p>
          <a:p>
            <a:pPr algn="ctr"/>
            <a:endParaRPr lang="en-US" sz="800" b="1" dirty="0" smtClean="0">
              <a:solidFill>
                <a:srgbClr val="0DC0FF"/>
              </a:solidFill>
              <a:latin typeface="Iskoola Pota" pitchFamily="34" charset="0"/>
              <a:cs typeface="Iskoola Pota" pitchFamily="34" charset="0"/>
            </a:endParaRPr>
          </a:p>
          <a:p>
            <a:pPr algn="ctr"/>
            <a:endParaRPr lang="en-US" sz="800" b="1" dirty="0" smtClean="0">
              <a:solidFill>
                <a:srgbClr val="0DC0FF"/>
              </a:solidFill>
              <a:latin typeface="Iskoola Pota" pitchFamily="34" charset="0"/>
              <a:cs typeface="Iskoola Pota" pitchFamily="34" charset="0"/>
            </a:endParaRPr>
          </a:p>
          <a:p>
            <a:pPr algn="ctr"/>
            <a:endParaRPr lang="en-US" sz="800" dirty="0" smtClean="0">
              <a:solidFill>
                <a:srgbClr val="0DC0FF"/>
              </a:solidFill>
            </a:endParaRPr>
          </a:p>
          <a:p>
            <a:pPr algn="ctr"/>
            <a:endParaRPr lang="en-US" sz="800" dirty="0">
              <a:solidFill>
                <a:srgbClr val="0DC0FF"/>
              </a:solidFill>
            </a:endParaRPr>
          </a:p>
          <a:p>
            <a:pPr algn="ctr"/>
            <a:endParaRPr lang="en-US" sz="800" dirty="0" smtClean="0">
              <a:solidFill>
                <a:srgbClr val="0DC0FF"/>
              </a:solidFill>
            </a:endParaRPr>
          </a:p>
          <a:p>
            <a:pPr algn="ctr"/>
            <a:endParaRPr lang="en-US" sz="800" dirty="0" smtClean="0">
              <a:solidFill>
                <a:srgbClr val="0DC0FF"/>
              </a:solidFill>
            </a:endParaRPr>
          </a:p>
          <a:p>
            <a:pPr algn="ctr"/>
            <a:r>
              <a:rPr lang="en-US" sz="4400" dirty="0" smtClean="0">
                <a:solidFill>
                  <a:srgbClr val="0DC0FF"/>
                </a:solidFill>
                <a:latin typeface="Iskoola Pota" pitchFamily="34" charset="0"/>
                <a:cs typeface="Iskoola Pota" pitchFamily="34" charset="0"/>
              </a:rPr>
              <a:t/>
            </a:r>
            <a:br>
              <a:rPr lang="en-US" sz="4400" dirty="0" smtClean="0">
                <a:solidFill>
                  <a:srgbClr val="0DC0FF"/>
                </a:solidFill>
                <a:latin typeface="Iskoola Pota" pitchFamily="34" charset="0"/>
                <a:cs typeface="Iskoola Pota" pitchFamily="34" charset="0"/>
              </a:rPr>
            </a:br>
            <a:endParaRPr lang="en-US" sz="4400" dirty="0">
              <a:solidFill>
                <a:srgbClr val="0DC0FF"/>
              </a:solidFill>
              <a:latin typeface="Iskoola Pota" pitchFamily="34" charset="0"/>
              <a:cs typeface="Iskoola Pota" pitchFamily="34" charset="0"/>
            </a:endParaRPr>
          </a:p>
        </p:txBody>
      </p:sp>
    </p:spTree>
    <p:extLst>
      <p:ext uri="{BB962C8B-B14F-4D97-AF65-F5344CB8AC3E}">
        <p14:creationId xmlns:p14="http://schemas.microsoft.com/office/powerpoint/2010/main" val="1527935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041399"/>
            <a:ext cx="8763000" cy="5201424"/>
          </a:xfrm>
          <a:prstGeom prst="rect">
            <a:avLst/>
          </a:prstGeom>
        </p:spPr>
        <p:txBody>
          <a:bodyPr wrap="square">
            <a:spAutoFit/>
          </a:bodyPr>
          <a:lstStyle/>
          <a:p>
            <a:pPr algn="ctr"/>
            <a:r>
              <a:rPr lang="en-US" sz="3000" dirty="0" smtClean="0">
                <a:solidFill>
                  <a:srgbClr val="0DC0FF"/>
                </a:solidFill>
                <a:latin typeface="Iskoola Pota"/>
                <a:cs typeface="Iskoola Pota" pitchFamily="34" charset="0"/>
              </a:rPr>
              <a:t>Primary Question</a:t>
            </a:r>
          </a:p>
          <a:p>
            <a:pPr algn="ctr"/>
            <a:endParaRPr lang="en-US" sz="3400" dirty="0" smtClean="0">
              <a:solidFill>
                <a:srgbClr val="0DC0FF"/>
              </a:solidFill>
              <a:latin typeface="Iskoola Pota"/>
              <a:cs typeface="Iskoola Pota" pitchFamily="34" charset="0"/>
            </a:endParaRPr>
          </a:p>
          <a:p>
            <a:pPr algn="ctr"/>
            <a:endParaRPr lang="en-US" sz="3400" dirty="0">
              <a:solidFill>
                <a:srgbClr val="0DC0FF"/>
              </a:solidFill>
              <a:latin typeface="Iskoola Pota"/>
              <a:cs typeface="Iskoola Pota" pitchFamily="34" charset="0"/>
            </a:endParaRPr>
          </a:p>
          <a:p>
            <a:r>
              <a:rPr lang="en-US" sz="2400" dirty="0" smtClean="0">
                <a:solidFill>
                  <a:srgbClr val="0DC0FF"/>
                </a:solidFill>
                <a:latin typeface="Iskoola Pota"/>
                <a:cs typeface="Iskoola Pota" pitchFamily="34" charset="0"/>
              </a:rPr>
              <a:t>“What is the responsibility of the </a:t>
            </a:r>
            <a:r>
              <a:rPr lang="en-US" sz="2400" dirty="0" smtClean="0">
                <a:solidFill>
                  <a:srgbClr val="0DC0FF"/>
                </a:solidFill>
                <a:latin typeface="Iskoola Pota"/>
                <a:cs typeface="Iskoola Pota" pitchFamily="34" charset="0"/>
              </a:rPr>
              <a:t>analyst </a:t>
            </a:r>
            <a:r>
              <a:rPr lang="en-US" sz="2400" dirty="0" smtClean="0">
                <a:solidFill>
                  <a:srgbClr val="0DC0FF"/>
                </a:solidFill>
                <a:latin typeface="Iskoola Pota"/>
                <a:cs typeface="Iskoola Pota" pitchFamily="34" charset="0"/>
              </a:rPr>
              <a:t>to protect </a:t>
            </a:r>
            <a:r>
              <a:rPr lang="en-US" sz="2400" dirty="0" smtClean="0">
                <a:solidFill>
                  <a:srgbClr val="0DC0FF"/>
                </a:solidFill>
                <a:latin typeface="Iskoola Pota"/>
                <a:cs typeface="Iskoola Pota" pitchFamily="34" charset="0"/>
              </a:rPr>
              <a:t>patients from </a:t>
            </a:r>
            <a:r>
              <a:rPr lang="en-US" sz="2400" dirty="0" smtClean="0">
                <a:solidFill>
                  <a:srgbClr val="0DC0FF"/>
                </a:solidFill>
                <a:latin typeface="Iskoola Pota"/>
                <a:cs typeface="Iskoola Pota" pitchFamily="34" charset="0"/>
              </a:rPr>
              <a:t>the experience of sudden loss of their </a:t>
            </a:r>
            <a:r>
              <a:rPr lang="en-US" sz="2400" dirty="0" smtClean="0">
                <a:solidFill>
                  <a:srgbClr val="0DC0FF"/>
                </a:solidFill>
                <a:latin typeface="Iskoola Pota"/>
                <a:cs typeface="Iskoola Pota" pitchFamily="34" charset="0"/>
              </a:rPr>
              <a:t>analyst </a:t>
            </a:r>
            <a:r>
              <a:rPr lang="en-US" sz="2400" dirty="0" smtClean="0">
                <a:solidFill>
                  <a:srgbClr val="0DC0FF"/>
                </a:solidFill>
                <a:latin typeface="Iskoola Pota"/>
                <a:cs typeface="Iskoola Pota" pitchFamily="34" charset="0"/>
              </a:rPr>
              <a:t>without preparation and without recourse to further confidential assistance?”</a:t>
            </a:r>
          </a:p>
          <a:p>
            <a:pPr algn="ctr"/>
            <a:endParaRPr lang="en-US" sz="2400" dirty="0" smtClean="0">
              <a:solidFill>
                <a:srgbClr val="0DC0FF"/>
              </a:solidFill>
              <a:latin typeface="Iskoola Pota"/>
              <a:cs typeface="Iskoola Pota" pitchFamily="34" charset="0"/>
            </a:endParaRPr>
          </a:p>
          <a:p>
            <a:r>
              <a:rPr lang="en-US" sz="2400" dirty="0" smtClean="0">
                <a:solidFill>
                  <a:srgbClr val="0DC0FF"/>
                </a:solidFill>
                <a:latin typeface="Iskoola Pota"/>
                <a:cs typeface="Iskoola Pota" pitchFamily="34" charset="0"/>
              </a:rPr>
              <a:t>			</a:t>
            </a:r>
            <a:r>
              <a:rPr lang="en-US" sz="2000" dirty="0" smtClean="0">
                <a:solidFill>
                  <a:srgbClr val="0DC0FF"/>
                </a:solidFill>
                <a:latin typeface="Iskoola Pota"/>
                <a:cs typeface="Iskoola Pota" pitchFamily="34" charset="0"/>
              </a:rPr>
              <a:t>-- Mary Kay O’Neil, </a:t>
            </a:r>
            <a:r>
              <a:rPr lang="en-US" sz="2000" i="1" dirty="0" smtClean="0">
                <a:solidFill>
                  <a:srgbClr val="0DC0FF"/>
                </a:solidFill>
                <a:latin typeface="Iskoola Pota"/>
                <a:cs typeface="Iskoola Pota" pitchFamily="34" charset="0"/>
              </a:rPr>
              <a:t>Now is the Time for Action</a:t>
            </a:r>
            <a:r>
              <a:rPr lang="en-US" sz="2000" i="1" dirty="0">
                <a:solidFill>
                  <a:srgbClr val="0DC0FF"/>
                </a:solidFill>
                <a:latin typeface="Iskoola Pota"/>
                <a:cs typeface="Iskoola Pota" pitchFamily="34" charset="0"/>
              </a:rPr>
              <a:t>.</a:t>
            </a:r>
            <a:r>
              <a:rPr lang="en-US" sz="2000" i="1" dirty="0" smtClean="0">
                <a:solidFill>
                  <a:srgbClr val="0DC0FF"/>
                </a:solidFill>
                <a:latin typeface="Iskoola Pota"/>
                <a:cs typeface="Iskoola Pota" pitchFamily="34" charset="0"/>
              </a:rPr>
              <a:t> </a:t>
            </a:r>
            <a:br>
              <a:rPr lang="en-US" sz="2000" i="1" dirty="0" smtClean="0">
                <a:solidFill>
                  <a:srgbClr val="0DC0FF"/>
                </a:solidFill>
                <a:latin typeface="Iskoola Pota"/>
                <a:cs typeface="Iskoola Pota" pitchFamily="34" charset="0"/>
              </a:rPr>
            </a:br>
            <a:r>
              <a:rPr lang="en-US" sz="2000" i="1" dirty="0" smtClean="0">
                <a:solidFill>
                  <a:srgbClr val="0DC0FF"/>
                </a:solidFill>
                <a:latin typeface="Iskoola Pota"/>
                <a:cs typeface="Iskoola Pota" pitchFamily="34" charset="0"/>
              </a:rPr>
              <a:t>			   The professional will: An ethical responsibility of </a:t>
            </a:r>
            <a:br>
              <a:rPr lang="en-US" sz="2000" i="1" dirty="0" smtClean="0">
                <a:solidFill>
                  <a:srgbClr val="0DC0FF"/>
                </a:solidFill>
                <a:latin typeface="Iskoola Pota"/>
                <a:cs typeface="Iskoola Pota" pitchFamily="34" charset="0"/>
              </a:rPr>
            </a:br>
            <a:r>
              <a:rPr lang="en-US" sz="2000" i="1" dirty="0" smtClean="0">
                <a:solidFill>
                  <a:srgbClr val="0DC0FF"/>
                </a:solidFill>
                <a:latin typeface="Iskoola Pota"/>
                <a:cs typeface="Iskoola Pota" pitchFamily="34" charset="0"/>
              </a:rPr>
              <a:t>			   the analyst and the profession</a:t>
            </a:r>
            <a:r>
              <a:rPr lang="en-US" sz="2000" dirty="0" smtClean="0">
                <a:solidFill>
                  <a:srgbClr val="0DC0FF"/>
                </a:solidFill>
                <a:latin typeface="Iskoola Pota"/>
                <a:cs typeface="Iskoola Pota" pitchFamily="34" charset="0"/>
              </a:rPr>
              <a:t>. Essay found in</a:t>
            </a:r>
            <a:r>
              <a:rPr lang="en-US" sz="2000" dirty="0">
                <a:solidFill>
                  <a:srgbClr val="0DC0FF"/>
                </a:solidFill>
                <a:latin typeface="Iskoola Pota"/>
                <a:cs typeface="Iskoola Pota" pitchFamily="34" charset="0"/>
              </a:rPr>
              <a:t/>
            </a:r>
            <a:br>
              <a:rPr lang="en-US" sz="2000" dirty="0">
                <a:solidFill>
                  <a:srgbClr val="0DC0FF"/>
                </a:solidFill>
                <a:latin typeface="Iskoola Pota"/>
                <a:cs typeface="Iskoola Pota" pitchFamily="34" charset="0"/>
              </a:rPr>
            </a:br>
            <a:r>
              <a:rPr lang="en-US" sz="2000" dirty="0" smtClean="0">
                <a:solidFill>
                  <a:srgbClr val="0DC0FF"/>
                </a:solidFill>
                <a:latin typeface="Iskoola Pota"/>
                <a:cs typeface="Iskoola Pota" pitchFamily="34" charset="0"/>
              </a:rPr>
              <a:t>			   </a:t>
            </a:r>
            <a:r>
              <a:rPr lang="en-US" sz="2000" u="sng" dirty="0" smtClean="0">
                <a:solidFill>
                  <a:srgbClr val="0DC0FF"/>
                </a:solidFill>
                <a:latin typeface="Iskoola Pota"/>
                <a:cs typeface="Iskoola Pota" pitchFamily="34" charset="0"/>
              </a:rPr>
              <a:t>The Empty Couch: The taboo of ageing and </a:t>
            </a:r>
            <a:br>
              <a:rPr lang="en-US" sz="2000" u="sng" dirty="0" smtClean="0">
                <a:solidFill>
                  <a:srgbClr val="0DC0FF"/>
                </a:solidFill>
                <a:latin typeface="Iskoola Pota"/>
                <a:cs typeface="Iskoola Pota" pitchFamily="34" charset="0"/>
              </a:rPr>
            </a:br>
            <a:r>
              <a:rPr lang="en-US" sz="2000" dirty="0" smtClean="0">
                <a:solidFill>
                  <a:srgbClr val="0DC0FF"/>
                </a:solidFill>
                <a:latin typeface="Iskoola Pota"/>
                <a:cs typeface="Iskoola Pota" pitchFamily="34" charset="0"/>
              </a:rPr>
              <a:t>			   </a:t>
            </a:r>
            <a:r>
              <a:rPr lang="en-US" sz="2000" u="sng" dirty="0" smtClean="0">
                <a:solidFill>
                  <a:srgbClr val="0DC0FF"/>
                </a:solidFill>
                <a:latin typeface="Iskoola Pota"/>
                <a:cs typeface="Iskoola Pota" pitchFamily="34" charset="0"/>
              </a:rPr>
              <a:t>retirement in psychoanalysis</a:t>
            </a:r>
            <a:r>
              <a:rPr lang="en-US" sz="2000" dirty="0">
                <a:solidFill>
                  <a:srgbClr val="0DC0FF"/>
                </a:solidFill>
                <a:latin typeface="Iskoola Pota"/>
                <a:cs typeface="Iskoola Pota" pitchFamily="34" charset="0"/>
              </a:rPr>
              <a:t>.</a:t>
            </a:r>
            <a:endParaRPr lang="en-US" sz="2000" u="sng" dirty="0">
              <a:solidFill>
                <a:srgbClr val="0DC0FF"/>
              </a:solidFill>
              <a:latin typeface="Iskoola Pota"/>
              <a:cs typeface="Iskoola Pota" pitchFamily="34" charset="0"/>
            </a:endParaRPr>
          </a:p>
          <a:p>
            <a:pPr algn="ctr"/>
            <a:endParaRPr lang="en-US" sz="1000" dirty="0">
              <a:solidFill>
                <a:srgbClr val="0DC0FF"/>
              </a:solidFill>
              <a:latin typeface="Iskoola Pota"/>
              <a:cs typeface="Iskoola Pota" pitchFamily="34" charset="0"/>
            </a:endParaRPr>
          </a:p>
        </p:txBody>
      </p:sp>
    </p:spTree>
    <p:extLst>
      <p:ext uri="{BB962C8B-B14F-4D97-AF65-F5344CB8AC3E}">
        <p14:creationId xmlns:p14="http://schemas.microsoft.com/office/powerpoint/2010/main" val="281705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41399"/>
            <a:ext cx="9067800" cy="6555641"/>
          </a:xfrm>
          <a:prstGeom prst="rect">
            <a:avLst/>
          </a:prstGeom>
        </p:spPr>
        <p:txBody>
          <a:bodyPr wrap="square">
            <a:spAutoFit/>
          </a:bodyPr>
          <a:lstStyle/>
          <a:p>
            <a:pPr algn="ctr"/>
            <a:r>
              <a:rPr lang="en-US" sz="3400" dirty="0" smtClean="0">
                <a:solidFill>
                  <a:srgbClr val="0DC0FF"/>
                </a:solidFill>
                <a:latin typeface="Iskoola Pota"/>
                <a:cs typeface="Iskoola Pota" pitchFamily="34" charset="0"/>
              </a:rPr>
              <a:t>Professional Wills</a:t>
            </a:r>
          </a:p>
          <a:p>
            <a:pPr algn="ctr"/>
            <a:endParaRPr lang="en-US" sz="3400" dirty="0">
              <a:solidFill>
                <a:srgbClr val="0DC0FF"/>
              </a:solidFill>
              <a:latin typeface="Iskoola Pota"/>
              <a:cs typeface="Iskoola Pota" pitchFamily="34" charset="0"/>
            </a:endParaRPr>
          </a:p>
          <a:p>
            <a:pPr algn="ctr"/>
            <a:r>
              <a:rPr lang="en-US" sz="3400" dirty="0" smtClean="0">
                <a:solidFill>
                  <a:srgbClr val="0DC0FF"/>
                </a:solidFill>
                <a:latin typeface="Iskoola Pota"/>
                <a:cs typeface="Iskoola Pota" pitchFamily="34" charset="0"/>
              </a:rPr>
              <a:t>Rationales</a:t>
            </a:r>
          </a:p>
          <a:p>
            <a:pPr algn="ctr"/>
            <a:endParaRPr lang="en-US" sz="3400" dirty="0">
              <a:solidFill>
                <a:srgbClr val="0DC0FF"/>
              </a:solidFill>
              <a:latin typeface="Iskoola Pota"/>
              <a:cs typeface="Iskoola Pota" pitchFamily="34" charset="0"/>
            </a:endParaRPr>
          </a:p>
          <a:p>
            <a:pPr algn="ctr"/>
            <a:r>
              <a:rPr lang="en-US" sz="2400" dirty="0" smtClean="0">
                <a:solidFill>
                  <a:srgbClr val="0DC0FF"/>
                </a:solidFill>
                <a:latin typeface="Iskoola Pota"/>
                <a:cs typeface="Iskoola Pota" pitchFamily="34" charset="0"/>
              </a:rPr>
              <a:t>The ethical choice to protect the client against unintended abandonment.</a:t>
            </a:r>
          </a:p>
          <a:p>
            <a:pPr algn="ctr"/>
            <a:endParaRPr lang="en-US" sz="2400" dirty="0">
              <a:solidFill>
                <a:srgbClr val="0DC0FF"/>
              </a:solidFill>
              <a:latin typeface="Iskoola Pota"/>
              <a:cs typeface="Iskoola Pota" pitchFamily="34" charset="0"/>
            </a:endParaRPr>
          </a:p>
          <a:p>
            <a:pPr algn="ctr"/>
            <a:r>
              <a:rPr lang="en-US" sz="2400" dirty="0" smtClean="0">
                <a:solidFill>
                  <a:srgbClr val="0DC0FF"/>
                </a:solidFill>
                <a:latin typeface="Iskoola Pota"/>
                <a:cs typeface="Iskoola Pota" pitchFamily="34" charset="0"/>
              </a:rPr>
              <a:t>The psychologically-minded choice to recognize and model a professional arc.</a:t>
            </a:r>
          </a:p>
          <a:p>
            <a:pPr algn="ctr"/>
            <a:endParaRPr lang="en-US" sz="2400" dirty="0">
              <a:solidFill>
                <a:srgbClr val="0DC0FF"/>
              </a:solidFill>
              <a:latin typeface="Iskoola Pota"/>
              <a:cs typeface="Iskoola Pota" pitchFamily="34" charset="0"/>
            </a:endParaRPr>
          </a:p>
          <a:p>
            <a:pPr algn="ctr"/>
            <a:r>
              <a:rPr lang="en-US" sz="2400" dirty="0" smtClean="0">
                <a:solidFill>
                  <a:srgbClr val="0DC0FF"/>
                </a:solidFill>
                <a:latin typeface="Iskoola Pota"/>
                <a:cs typeface="Iskoola Pota" pitchFamily="34" charset="0"/>
              </a:rPr>
              <a:t>The relational choice to protect family from dealing with things they may know nothing about.</a:t>
            </a:r>
          </a:p>
          <a:p>
            <a:pPr algn="ctr"/>
            <a:endParaRPr lang="en-US" sz="2400" dirty="0" smtClean="0">
              <a:solidFill>
                <a:srgbClr val="0DC0FF"/>
              </a:solidFill>
              <a:latin typeface="Iskoola Pota"/>
              <a:cs typeface="Iskoola Pota" pitchFamily="34" charset="0"/>
            </a:endParaRPr>
          </a:p>
          <a:p>
            <a:endParaRPr lang="en-US" sz="2400" dirty="0">
              <a:solidFill>
                <a:srgbClr val="0DC0FF"/>
              </a:solidFill>
              <a:latin typeface="Iskoola Pota"/>
              <a:cs typeface="Iskoola Pota" pitchFamily="34" charset="0"/>
            </a:endParaRPr>
          </a:p>
          <a:p>
            <a:pPr algn="ctr"/>
            <a:endParaRPr lang="en-US" sz="4400" dirty="0">
              <a:solidFill>
                <a:srgbClr val="0DC0FF"/>
              </a:solidFill>
              <a:latin typeface="Iskoola Pota"/>
              <a:cs typeface="Iskoola Pota" pitchFamily="34" charset="0"/>
            </a:endParaRPr>
          </a:p>
        </p:txBody>
      </p:sp>
    </p:spTree>
    <p:extLst>
      <p:ext uri="{BB962C8B-B14F-4D97-AF65-F5344CB8AC3E}">
        <p14:creationId xmlns:p14="http://schemas.microsoft.com/office/powerpoint/2010/main" val="264756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41399"/>
            <a:ext cx="8763000" cy="5709255"/>
          </a:xfrm>
          <a:prstGeom prst="rect">
            <a:avLst/>
          </a:prstGeom>
        </p:spPr>
        <p:txBody>
          <a:bodyPr wrap="square">
            <a:spAutoFit/>
          </a:bodyPr>
          <a:lstStyle/>
          <a:p>
            <a:pPr algn="ctr"/>
            <a:r>
              <a:rPr lang="en-US" sz="2800" dirty="0">
                <a:solidFill>
                  <a:srgbClr val="0DC0FF"/>
                </a:solidFill>
                <a:latin typeface="Iskoola Pota"/>
                <a:cs typeface="Iskoola Pota" pitchFamily="34" charset="0"/>
              </a:rPr>
              <a:t>Professional Wills</a:t>
            </a:r>
          </a:p>
          <a:p>
            <a:pPr algn="ctr"/>
            <a:endParaRPr lang="en-US" sz="1100" dirty="0" smtClean="0">
              <a:solidFill>
                <a:srgbClr val="0DC0FF"/>
              </a:solidFill>
              <a:latin typeface="Iskoola Pota"/>
              <a:cs typeface="Iskoola Pota" pitchFamily="34" charset="0"/>
            </a:endParaRPr>
          </a:p>
          <a:p>
            <a:pPr algn="ctr"/>
            <a:r>
              <a:rPr lang="en-US" sz="2800" dirty="0" smtClean="0">
                <a:solidFill>
                  <a:srgbClr val="0DC0FF"/>
                </a:solidFill>
                <a:latin typeface="Iskoola Pota"/>
                <a:cs typeface="Iskoola Pota" pitchFamily="34" charset="0"/>
              </a:rPr>
              <a:t>Nuts and Bolts</a:t>
            </a:r>
          </a:p>
          <a:p>
            <a:pPr algn="ctr"/>
            <a:endParaRPr lang="en-US" dirty="0">
              <a:solidFill>
                <a:srgbClr val="0DC0FF"/>
              </a:solidFill>
              <a:latin typeface="Iskoola Pota"/>
              <a:cs typeface="Iskoola Pota" pitchFamily="34" charset="0"/>
            </a:endParaRPr>
          </a:p>
          <a:p>
            <a:r>
              <a:rPr lang="en-US" sz="2200" dirty="0" smtClean="0">
                <a:solidFill>
                  <a:srgbClr val="0DC0FF"/>
                </a:solidFill>
                <a:latin typeface="Iskoola Pota"/>
                <a:cs typeface="Iskoola Pota" pitchFamily="34" charset="0"/>
              </a:rPr>
              <a:t>1. Include notice that you have a “professional will” in your intake forms</a:t>
            </a:r>
          </a:p>
          <a:p>
            <a:endParaRPr lang="en-US" dirty="0">
              <a:solidFill>
                <a:srgbClr val="0DC0FF"/>
              </a:solidFill>
              <a:latin typeface="Iskoola Pota"/>
              <a:cs typeface="Iskoola Pota" pitchFamily="34" charset="0"/>
            </a:endParaRPr>
          </a:p>
          <a:p>
            <a:r>
              <a:rPr lang="en-US" sz="2000" dirty="0" smtClean="0">
                <a:solidFill>
                  <a:srgbClr val="0DC0FF"/>
                </a:solidFill>
                <a:latin typeface="Iskoola Pota"/>
              </a:rPr>
              <a:t>Professional Executor</a:t>
            </a:r>
            <a:endParaRPr lang="en-US" sz="2000" dirty="0">
              <a:solidFill>
                <a:srgbClr val="0DC0FF"/>
              </a:solidFill>
              <a:latin typeface="Iskoola Pota"/>
            </a:endParaRPr>
          </a:p>
          <a:p>
            <a:r>
              <a:rPr lang="en-US" dirty="0">
                <a:solidFill>
                  <a:srgbClr val="0DC0FF"/>
                </a:solidFill>
                <a:latin typeface="Iskoola Pota"/>
              </a:rPr>
              <a:t>In the case that I am suddenly unable to continue to provide professional services or to maintain client records due to </a:t>
            </a:r>
            <a:r>
              <a:rPr lang="en-US" dirty="0" smtClean="0">
                <a:solidFill>
                  <a:srgbClr val="0DC0FF"/>
                </a:solidFill>
                <a:latin typeface="Iskoola Pota"/>
              </a:rPr>
              <a:t>either temporary or permanent incapacitation </a:t>
            </a:r>
            <a:r>
              <a:rPr lang="en-US" dirty="0">
                <a:solidFill>
                  <a:srgbClr val="0DC0FF"/>
                </a:solidFill>
                <a:latin typeface="Iskoola Pota"/>
              </a:rPr>
              <a:t>or death, I have designated a colleague who is a licensed </a:t>
            </a:r>
            <a:r>
              <a:rPr lang="en-US" dirty="0" smtClean="0">
                <a:solidFill>
                  <a:srgbClr val="0DC0FF"/>
                </a:solidFill>
                <a:latin typeface="Iskoola Pota"/>
              </a:rPr>
              <a:t>mental health provider as </a:t>
            </a:r>
            <a:r>
              <a:rPr lang="en-US" dirty="0">
                <a:solidFill>
                  <a:srgbClr val="0DC0FF"/>
                </a:solidFill>
                <a:latin typeface="Iskoola Pota"/>
              </a:rPr>
              <a:t>my professional executor. </a:t>
            </a:r>
            <a:endParaRPr lang="en-US" dirty="0" smtClean="0">
              <a:solidFill>
                <a:srgbClr val="0DC0FF"/>
              </a:solidFill>
              <a:latin typeface="Iskoola Pota"/>
            </a:endParaRPr>
          </a:p>
          <a:p>
            <a:endParaRPr lang="en-US" dirty="0">
              <a:solidFill>
                <a:srgbClr val="0DC0FF"/>
              </a:solidFill>
              <a:latin typeface="Iskoola Pota"/>
            </a:endParaRPr>
          </a:p>
          <a:p>
            <a:r>
              <a:rPr lang="en-US" dirty="0" smtClean="0">
                <a:solidFill>
                  <a:srgbClr val="0DC0FF"/>
                </a:solidFill>
                <a:latin typeface="Iskoola Pota"/>
              </a:rPr>
              <a:t>If </a:t>
            </a:r>
            <a:r>
              <a:rPr lang="en-US" dirty="0">
                <a:solidFill>
                  <a:srgbClr val="0DC0FF"/>
                </a:solidFill>
                <a:latin typeface="Iskoola Pota"/>
              </a:rPr>
              <a:t>I die or become incapacitated, my professional executor will be given access to all of my client records and may contact you directly to inform you of </a:t>
            </a:r>
            <a:r>
              <a:rPr lang="en-US" dirty="0" smtClean="0">
                <a:solidFill>
                  <a:srgbClr val="0DC0FF"/>
                </a:solidFill>
                <a:latin typeface="Iskoola Pota"/>
              </a:rPr>
              <a:t>the situation; </a:t>
            </a:r>
            <a:r>
              <a:rPr lang="en-US" dirty="0">
                <a:solidFill>
                  <a:srgbClr val="0DC0FF"/>
                </a:solidFill>
                <a:latin typeface="Iskoola Pota"/>
              </a:rPr>
              <a:t>to provide </a:t>
            </a:r>
            <a:r>
              <a:rPr lang="en-US" dirty="0" smtClean="0">
                <a:solidFill>
                  <a:srgbClr val="0DC0FF"/>
                </a:solidFill>
                <a:latin typeface="Iskoola Pota"/>
              </a:rPr>
              <a:t>you access </a:t>
            </a:r>
            <a:r>
              <a:rPr lang="en-US" dirty="0">
                <a:solidFill>
                  <a:srgbClr val="0DC0FF"/>
                </a:solidFill>
                <a:latin typeface="Iskoola Pota"/>
              </a:rPr>
              <a:t>to your records; to </a:t>
            </a:r>
            <a:r>
              <a:rPr lang="en-US" dirty="0" smtClean="0">
                <a:solidFill>
                  <a:srgbClr val="0DC0FF"/>
                </a:solidFill>
                <a:latin typeface="Iskoola Pota"/>
              </a:rPr>
              <a:t>provide </a:t>
            </a:r>
            <a:r>
              <a:rPr lang="en-US" dirty="0">
                <a:solidFill>
                  <a:srgbClr val="0DC0FF"/>
                </a:solidFill>
                <a:latin typeface="Iskoola Pota"/>
              </a:rPr>
              <a:t>psychological </a:t>
            </a:r>
            <a:r>
              <a:rPr lang="en-US" dirty="0" smtClean="0">
                <a:solidFill>
                  <a:srgbClr val="0DC0FF"/>
                </a:solidFill>
                <a:latin typeface="Iskoola Pota"/>
              </a:rPr>
              <a:t>services if needed and/or </a:t>
            </a:r>
            <a:r>
              <a:rPr lang="en-US" dirty="0">
                <a:solidFill>
                  <a:srgbClr val="0DC0FF"/>
                </a:solidFill>
                <a:latin typeface="Iskoola Pota"/>
              </a:rPr>
              <a:t>to facilitate continued care with another qualified professional if needed. If you have any questions or concerns about this professional executor arrangement, I will be glad to discuss them with you</a:t>
            </a:r>
            <a:r>
              <a:rPr lang="en-US" dirty="0" smtClean="0">
                <a:solidFill>
                  <a:srgbClr val="0DC0FF"/>
                </a:solidFill>
                <a:latin typeface="Iskoola Pota"/>
              </a:rPr>
              <a:t>.</a:t>
            </a:r>
            <a:endParaRPr lang="en-US" dirty="0">
              <a:solidFill>
                <a:srgbClr val="0DC0FF"/>
              </a:solidFill>
              <a:latin typeface="Iskoola Pota"/>
              <a:cs typeface="Iskoola Pota" pitchFamily="34" charset="0"/>
            </a:endParaRPr>
          </a:p>
        </p:txBody>
      </p:sp>
    </p:spTree>
    <p:extLst>
      <p:ext uri="{BB962C8B-B14F-4D97-AF65-F5344CB8AC3E}">
        <p14:creationId xmlns:p14="http://schemas.microsoft.com/office/powerpoint/2010/main" val="2210192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41399"/>
            <a:ext cx="8763000" cy="5262979"/>
          </a:xfrm>
          <a:prstGeom prst="rect">
            <a:avLst/>
          </a:prstGeom>
        </p:spPr>
        <p:txBody>
          <a:bodyPr wrap="square">
            <a:spAutoFit/>
          </a:bodyPr>
          <a:lstStyle/>
          <a:p>
            <a:pPr algn="ctr"/>
            <a:r>
              <a:rPr lang="en-US" sz="2800" dirty="0">
                <a:solidFill>
                  <a:srgbClr val="0DC0FF"/>
                </a:solidFill>
                <a:latin typeface="Iskoola Pota" pitchFamily="34" charset="0"/>
                <a:cs typeface="Iskoola Pota" pitchFamily="34" charset="0"/>
              </a:rPr>
              <a:t>Professional Wills</a:t>
            </a:r>
          </a:p>
          <a:p>
            <a:pPr algn="ctr"/>
            <a:endParaRPr lang="en-US" dirty="0" smtClean="0">
              <a:solidFill>
                <a:srgbClr val="0DC0FF"/>
              </a:solidFill>
              <a:latin typeface="Iskoola Pota" pitchFamily="34" charset="0"/>
              <a:cs typeface="Iskoola Pota" pitchFamily="34" charset="0"/>
            </a:endParaRPr>
          </a:p>
          <a:p>
            <a:pPr algn="ctr"/>
            <a:r>
              <a:rPr lang="en-US" sz="2800" dirty="0" smtClean="0">
                <a:solidFill>
                  <a:srgbClr val="0DC0FF"/>
                </a:solidFill>
                <a:latin typeface="Iskoola Pota" pitchFamily="34" charset="0"/>
                <a:cs typeface="Iskoola Pota" pitchFamily="34" charset="0"/>
              </a:rPr>
              <a:t>Nuts and Bolts</a:t>
            </a:r>
          </a:p>
          <a:p>
            <a:pPr algn="ctr"/>
            <a:endParaRPr lang="en-US" sz="2800" dirty="0" smtClean="0">
              <a:solidFill>
                <a:srgbClr val="0DC0FF"/>
              </a:solidFill>
              <a:latin typeface="Iskoola Pota" pitchFamily="34" charset="0"/>
              <a:cs typeface="Iskoola Pota" pitchFamily="34" charset="0"/>
            </a:endParaRPr>
          </a:p>
          <a:p>
            <a:pPr algn="ctr"/>
            <a:endParaRPr lang="en-US" dirty="0">
              <a:solidFill>
                <a:srgbClr val="0DC0FF"/>
              </a:solidFill>
              <a:latin typeface="Iskoola Pota" pitchFamily="34" charset="0"/>
              <a:cs typeface="Iskoola Pota" pitchFamily="34" charset="0"/>
            </a:endParaRPr>
          </a:p>
          <a:p>
            <a:r>
              <a:rPr lang="en-US" sz="2200" dirty="0" smtClean="0">
                <a:solidFill>
                  <a:srgbClr val="0DC0FF"/>
                </a:solidFill>
                <a:latin typeface="Iskoola Pota" pitchFamily="34" charset="0"/>
                <a:cs typeface="Iskoola Pota" pitchFamily="34" charset="0"/>
              </a:rPr>
              <a:t>2. “Professional </a:t>
            </a:r>
            <a:r>
              <a:rPr lang="en-US" sz="2200" dirty="0" smtClean="0">
                <a:solidFill>
                  <a:srgbClr val="0DC0FF"/>
                </a:solidFill>
                <a:latin typeface="Iskoola Pota" pitchFamily="34" charset="0"/>
                <a:cs typeface="Iskoola Pota" pitchFamily="34" charset="0"/>
              </a:rPr>
              <a:t>Will</a:t>
            </a:r>
            <a:r>
              <a:rPr lang="en-US" sz="2200" dirty="0" smtClean="0">
                <a:solidFill>
                  <a:srgbClr val="0DC0FF"/>
                </a:solidFill>
                <a:latin typeface="Iskoola Pota" pitchFamily="34" charset="0"/>
                <a:cs typeface="Iskoola Pota" pitchFamily="34" charset="0"/>
              </a:rPr>
              <a:t>” is a non-legal term but is in effect a Practice Continuation Agreement. Have it on your letterhead. </a:t>
            </a:r>
          </a:p>
          <a:p>
            <a:pPr marL="457200" indent="-457200">
              <a:buAutoNum type="arabicPeriod"/>
            </a:pPr>
            <a:endParaRPr lang="en-US" sz="2400" dirty="0" smtClean="0">
              <a:solidFill>
                <a:srgbClr val="0DC0FF"/>
              </a:solidFill>
              <a:latin typeface="Iskoola Pota" pitchFamily="34" charset="0"/>
              <a:cs typeface="Iskoola Pota" pitchFamily="34" charset="0"/>
            </a:endParaRPr>
          </a:p>
          <a:p>
            <a:endParaRPr lang="en-US" sz="2400" dirty="0">
              <a:solidFill>
                <a:srgbClr val="0DC0FF"/>
              </a:solidFill>
              <a:latin typeface="Iskoola Pota" pitchFamily="34" charset="0"/>
              <a:cs typeface="Iskoola Pota" pitchFamily="34" charset="0"/>
            </a:endParaRPr>
          </a:p>
          <a:p>
            <a:r>
              <a:rPr lang="en-US" sz="2000" dirty="0" smtClean="0">
                <a:solidFill>
                  <a:srgbClr val="0DC0FF"/>
                </a:solidFill>
                <a:latin typeface="Iskoola Pota"/>
              </a:rPr>
              <a:t>3. </a:t>
            </a:r>
            <a:r>
              <a:rPr lang="en-US" sz="2200" dirty="0" smtClean="0">
                <a:solidFill>
                  <a:srgbClr val="0DC0FF"/>
                </a:solidFill>
                <a:latin typeface="Iskoola Pota"/>
              </a:rPr>
              <a:t>An agreement is made between two parties for the continued care and treatment of their psychotherapy clients and for the continued confidentiality of their records in the event of death or temporary or total and permanent disability. </a:t>
            </a:r>
          </a:p>
          <a:p>
            <a:endParaRPr lang="en-US" dirty="0">
              <a:solidFill>
                <a:srgbClr val="0DC0FF"/>
              </a:solidFill>
              <a:latin typeface="Iskoola Pota"/>
            </a:endParaRPr>
          </a:p>
          <a:p>
            <a:endParaRPr lang="en-US" dirty="0">
              <a:solidFill>
                <a:srgbClr val="0DC0FF"/>
              </a:solidFill>
              <a:latin typeface="Iskoola Pota"/>
            </a:endParaRPr>
          </a:p>
        </p:txBody>
      </p:sp>
    </p:spTree>
    <p:extLst>
      <p:ext uri="{BB962C8B-B14F-4D97-AF65-F5344CB8AC3E}">
        <p14:creationId xmlns:p14="http://schemas.microsoft.com/office/powerpoint/2010/main" val="4047942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41399"/>
            <a:ext cx="9144000" cy="5801588"/>
          </a:xfrm>
          <a:prstGeom prst="rect">
            <a:avLst/>
          </a:prstGeom>
        </p:spPr>
        <p:txBody>
          <a:bodyPr wrap="square">
            <a:spAutoFit/>
          </a:bodyPr>
          <a:lstStyle/>
          <a:p>
            <a:pPr algn="ctr"/>
            <a:r>
              <a:rPr lang="en-US" sz="2800" dirty="0">
                <a:solidFill>
                  <a:srgbClr val="0DC0FF"/>
                </a:solidFill>
                <a:latin typeface="Iskoola Pota"/>
                <a:cs typeface="Iskoola Pota" pitchFamily="34" charset="0"/>
              </a:rPr>
              <a:t>Professional Wills</a:t>
            </a:r>
          </a:p>
          <a:p>
            <a:pPr algn="ctr"/>
            <a:endParaRPr lang="en-US" sz="1000" dirty="0" smtClean="0">
              <a:solidFill>
                <a:srgbClr val="0DC0FF"/>
              </a:solidFill>
              <a:latin typeface="Iskoola Pota"/>
              <a:cs typeface="Iskoola Pota" pitchFamily="34" charset="0"/>
            </a:endParaRPr>
          </a:p>
          <a:p>
            <a:pPr algn="ctr"/>
            <a:r>
              <a:rPr lang="en-US" sz="2800" dirty="0" smtClean="0">
                <a:solidFill>
                  <a:srgbClr val="0DC0FF"/>
                </a:solidFill>
                <a:latin typeface="Iskoola Pota"/>
                <a:cs typeface="Iskoola Pota" pitchFamily="34" charset="0"/>
              </a:rPr>
              <a:t>Nuts and Bolts</a:t>
            </a:r>
          </a:p>
          <a:p>
            <a:endParaRPr lang="en-US" dirty="0" smtClean="0">
              <a:solidFill>
                <a:srgbClr val="0DC0FF"/>
              </a:solidFill>
              <a:latin typeface="Iskoola Pota"/>
              <a:cs typeface="Iskoola Pota" pitchFamily="34" charset="0"/>
            </a:endParaRPr>
          </a:p>
          <a:p>
            <a:r>
              <a:rPr lang="en-US" sz="2200" dirty="0">
                <a:solidFill>
                  <a:srgbClr val="0DC0FF"/>
                </a:solidFill>
                <a:latin typeface="Iskoola Pota"/>
                <a:cs typeface="Iskoola Pota" pitchFamily="34" charset="0"/>
              </a:rPr>
              <a:t>4</a:t>
            </a:r>
            <a:r>
              <a:rPr lang="en-US" sz="2200" dirty="0" smtClean="0">
                <a:solidFill>
                  <a:srgbClr val="0DC0FF"/>
                </a:solidFill>
                <a:latin typeface="Iskoola Pota"/>
                <a:cs typeface="Iskoola Pota" pitchFamily="34" charset="0"/>
              </a:rPr>
              <a:t>. What the executor is agreeing to do:</a:t>
            </a:r>
          </a:p>
          <a:p>
            <a:endParaRPr lang="en-US" dirty="0">
              <a:solidFill>
                <a:srgbClr val="0DC0FF"/>
              </a:solidFill>
              <a:latin typeface="Iskoola Pota"/>
              <a:cs typeface="Iskoola Pota" pitchFamily="34" charset="0"/>
            </a:endParaRPr>
          </a:p>
          <a:p>
            <a:r>
              <a:rPr lang="en-US" sz="1900" dirty="0">
                <a:solidFill>
                  <a:srgbClr val="0DC0FF"/>
                </a:solidFill>
                <a:latin typeface="Iskoola Pota"/>
              </a:rPr>
              <a:t>In the event of </a:t>
            </a:r>
            <a:r>
              <a:rPr lang="en-US" sz="1900" dirty="0" smtClean="0">
                <a:solidFill>
                  <a:srgbClr val="0DC0FF"/>
                </a:solidFill>
                <a:latin typeface="Iskoola Pota"/>
              </a:rPr>
              <a:t>A’s death </a:t>
            </a:r>
            <a:r>
              <a:rPr lang="en-US" sz="1900" dirty="0">
                <a:solidFill>
                  <a:srgbClr val="0DC0FF"/>
                </a:solidFill>
                <a:latin typeface="Iskoola Pota"/>
              </a:rPr>
              <a:t>or </a:t>
            </a:r>
            <a:r>
              <a:rPr lang="en-US" sz="1900" dirty="0" smtClean="0">
                <a:solidFill>
                  <a:srgbClr val="0DC0FF"/>
                </a:solidFill>
                <a:latin typeface="Iskoola Pota"/>
              </a:rPr>
              <a:t>total </a:t>
            </a:r>
            <a:r>
              <a:rPr lang="en-US" sz="1900" dirty="0">
                <a:solidFill>
                  <a:srgbClr val="0DC0FF"/>
                </a:solidFill>
                <a:latin typeface="Iskoola Pota"/>
              </a:rPr>
              <a:t>and permanent </a:t>
            </a:r>
            <a:r>
              <a:rPr lang="en-US" sz="1900" dirty="0" smtClean="0">
                <a:solidFill>
                  <a:srgbClr val="0DC0FF"/>
                </a:solidFill>
                <a:latin typeface="Iskoola Pota"/>
              </a:rPr>
              <a:t>disability, </a:t>
            </a:r>
            <a:r>
              <a:rPr lang="en-US" sz="1900" dirty="0">
                <a:solidFill>
                  <a:srgbClr val="0DC0FF"/>
                </a:solidFill>
                <a:latin typeface="Iskoola Pota"/>
              </a:rPr>
              <a:t>B agrees </a:t>
            </a:r>
            <a:r>
              <a:rPr lang="en-US" sz="1900" dirty="0" smtClean="0">
                <a:solidFill>
                  <a:srgbClr val="0DC0FF"/>
                </a:solidFill>
                <a:latin typeface="Iskoola Pota"/>
              </a:rPr>
              <a:t>to:</a:t>
            </a:r>
          </a:p>
          <a:p>
            <a:endParaRPr lang="en-US" sz="1900" dirty="0">
              <a:solidFill>
                <a:srgbClr val="0DC0FF"/>
              </a:solidFill>
              <a:latin typeface="Iskoola Pota"/>
            </a:endParaRPr>
          </a:p>
          <a:p>
            <a:r>
              <a:rPr lang="en-US" sz="1900" dirty="0" smtClean="0">
                <a:solidFill>
                  <a:srgbClr val="0DC0FF"/>
                </a:solidFill>
                <a:latin typeface="Iskoola Pota"/>
              </a:rPr>
              <a:t>-    Transfer the care and treatment </a:t>
            </a:r>
            <a:r>
              <a:rPr lang="en-US" sz="1900" dirty="0">
                <a:solidFill>
                  <a:srgbClr val="0DC0FF"/>
                </a:solidFill>
                <a:latin typeface="Iskoola Pota"/>
              </a:rPr>
              <a:t>of </a:t>
            </a:r>
            <a:r>
              <a:rPr lang="en-US" sz="1900" dirty="0" smtClean="0">
                <a:solidFill>
                  <a:srgbClr val="0DC0FF"/>
                </a:solidFill>
                <a:latin typeface="Iskoola Pota"/>
              </a:rPr>
              <a:t>A’s </a:t>
            </a:r>
            <a:r>
              <a:rPr lang="en-US" sz="1900" dirty="0">
                <a:solidFill>
                  <a:srgbClr val="0DC0FF"/>
                </a:solidFill>
                <a:latin typeface="Iskoola Pota"/>
              </a:rPr>
              <a:t>psychotherapy clients to </a:t>
            </a:r>
            <a:r>
              <a:rPr lang="en-US" sz="1900" dirty="0" smtClean="0">
                <a:solidFill>
                  <a:srgbClr val="0DC0FF"/>
                </a:solidFill>
                <a:latin typeface="Iskoola Pota"/>
              </a:rPr>
              <a:t>B’s </a:t>
            </a:r>
            <a:r>
              <a:rPr lang="en-US" sz="1900" dirty="0">
                <a:solidFill>
                  <a:srgbClr val="0DC0FF"/>
                </a:solidFill>
                <a:latin typeface="Iskoola Pota"/>
              </a:rPr>
              <a:t>own practice; </a:t>
            </a:r>
            <a:endParaRPr lang="en-US" sz="1900" dirty="0" smtClean="0">
              <a:solidFill>
                <a:srgbClr val="0DC0FF"/>
              </a:solidFill>
              <a:latin typeface="Iskoola Pota"/>
            </a:endParaRPr>
          </a:p>
          <a:p>
            <a:endParaRPr lang="en-US" sz="1900" dirty="0">
              <a:solidFill>
                <a:srgbClr val="0DC0FF"/>
              </a:solidFill>
              <a:latin typeface="Iskoola Pota"/>
            </a:endParaRPr>
          </a:p>
          <a:p>
            <a:pPr marL="342900" indent="-342900">
              <a:buFontTx/>
              <a:buChar char="-"/>
            </a:pPr>
            <a:r>
              <a:rPr lang="en-US" sz="1900" dirty="0" smtClean="0">
                <a:solidFill>
                  <a:srgbClr val="0DC0FF"/>
                </a:solidFill>
                <a:latin typeface="Iskoola Pota"/>
              </a:rPr>
              <a:t>Refer </a:t>
            </a:r>
            <a:r>
              <a:rPr lang="en-US" sz="1900" dirty="0">
                <a:solidFill>
                  <a:srgbClr val="0DC0FF"/>
                </a:solidFill>
                <a:latin typeface="Iskoola Pota"/>
              </a:rPr>
              <a:t>the </a:t>
            </a:r>
            <a:r>
              <a:rPr lang="en-US" sz="1900" dirty="0" smtClean="0">
                <a:solidFill>
                  <a:srgbClr val="0DC0FF"/>
                </a:solidFill>
                <a:latin typeface="Iskoola Pota"/>
              </a:rPr>
              <a:t>clients </a:t>
            </a:r>
            <a:r>
              <a:rPr lang="en-US" sz="1900" dirty="0">
                <a:solidFill>
                  <a:srgbClr val="0DC0FF"/>
                </a:solidFill>
                <a:latin typeface="Iskoola Pota"/>
              </a:rPr>
              <a:t>to another licensed mental health therapist. </a:t>
            </a:r>
            <a:endParaRPr lang="en-US" sz="1900" dirty="0" smtClean="0">
              <a:solidFill>
                <a:srgbClr val="0DC0FF"/>
              </a:solidFill>
              <a:latin typeface="Iskoola Pota"/>
            </a:endParaRPr>
          </a:p>
          <a:p>
            <a:pPr marL="342900" indent="-342900">
              <a:buFontTx/>
              <a:buChar char="-"/>
            </a:pPr>
            <a:endParaRPr lang="en-US" sz="1900" dirty="0">
              <a:solidFill>
                <a:srgbClr val="0DC0FF"/>
              </a:solidFill>
              <a:latin typeface="Iskoola Pota"/>
            </a:endParaRPr>
          </a:p>
          <a:p>
            <a:pPr marL="342900" indent="-342900">
              <a:buFontTx/>
              <a:buChar char="-"/>
            </a:pPr>
            <a:r>
              <a:rPr lang="en-US" sz="1900" dirty="0" smtClean="0">
                <a:solidFill>
                  <a:srgbClr val="0DC0FF"/>
                </a:solidFill>
                <a:latin typeface="Iskoola Pota"/>
              </a:rPr>
              <a:t>Take </a:t>
            </a:r>
            <a:r>
              <a:rPr lang="en-US" sz="1900" dirty="0">
                <a:solidFill>
                  <a:srgbClr val="0DC0FF"/>
                </a:solidFill>
                <a:latin typeface="Iskoola Pota"/>
              </a:rPr>
              <a:t>immediate possession of A’s psychotherapy client </a:t>
            </a:r>
            <a:r>
              <a:rPr lang="en-US" sz="1900" dirty="0" smtClean="0">
                <a:solidFill>
                  <a:srgbClr val="0DC0FF"/>
                </a:solidFill>
                <a:latin typeface="Iskoola Pota"/>
              </a:rPr>
              <a:t>records, </a:t>
            </a:r>
            <a:r>
              <a:rPr lang="en-US" sz="1900" dirty="0">
                <a:solidFill>
                  <a:srgbClr val="0DC0FF"/>
                </a:solidFill>
                <a:latin typeface="Iskoola Pota"/>
              </a:rPr>
              <a:t>including all </a:t>
            </a:r>
            <a:r>
              <a:rPr lang="en-US" sz="1900" dirty="0" smtClean="0">
                <a:solidFill>
                  <a:srgbClr val="0DC0FF"/>
                </a:solidFill>
                <a:latin typeface="Iskoola Pota"/>
              </a:rPr>
              <a:t>computer/electronic files</a:t>
            </a:r>
            <a:r>
              <a:rPr lang="en-US" sz="1900" dirty="0">
                <a:solidFill>
                  <a:srgbClr val="0DC0FF"/>
                </a:solidFill>
                <a:latin typeface="Iskoola Pota"/>
              </a:rPr>
              <a:t>, written records, audiotapes, and videotapes. </a:t>
            </a:r>
            <a:endParaRPr lang="en-US" sz="1900" dirty="0" smtClean="0">
              <a:solidFill>
                <a:srgbClr val="0DC0FF"/>
              </a:solidFill>
              <a:latin typeface="Iskoola Pota"/>
            </a:endParaRPr>
          </a:p>
          <a:p>
            <a:pPr marL="342900" indent="-342900">
              <a:buFontTx/>
              <a:buChar char="-"/>
            </a:pPr>
            <a:endParaRPr lang="en-US" sz="1900" dirty="0">
              <a:solidFill>
                <a:srgbClr val="0DC0FF"/>
              </a:solidFill>
              <a:latin typeface="Iskoola Pota"/>
            </a:endParaRPr>
          </a:p>
          <a:p>
            <a:pPr marL="342900" indent="-342900">
              <a:buFontTx/>
              <a:buChar char="-"/>
            </a:pPr>
            <a:r>
              <a:rPr lang="en-US" sz="1900" dirty="0" smtClean="0">
                <a:solidFill>
                  <a:srgbClr val="0DC0FF"/>
                </a:solidFill>
                <a:latin typeface="Iskoola Pota"/>
              </a:rPr>
              <a:t>B is not responsible </a:t>
            </a:r>
            <a:r>
              <a:rPr lang="en-US" sz="1900" dirty="0">
                <a:solidFill>
                  <a:srgbClr val="0DC0FF"/>
                </a:solidFill>
                <a:latin typeface="Iskoola Pota"/>
              </a:rPr>
              <a:t>for unpaid bills and claims of A’s </a:t>
            </a:r>
            <a:r>
              <a:rPr lang="en-US" sz="1900" dirty="0" smtClean="0">
                <a:solidFill>
                  <a:srgbClr val="0DC0FF"/>
                </a:solidFill>
                <a:latin typeface="Iskoola Pota"/>
              </a:rPr>
              <a:t>clinical practice</a:t>
            </a:r>
            <a:r>
              <a:rPr lang="en-US" sz="1900" dirty="0">
                <a:solidFill>
                  <a:srgbClr val="0DC0FF"/>
                </a:solidFill>
                <a:latin typeface="Iskoola Pota"/>
              </a:rPr>
              <a:t>. </a:t>
            </a:r>
            <a:endParaRPr lang="en-US" sz="1900" dirty="0" smtClean="0">
              <a:solidFill>
                <a:srgbClr val="0DC0FF"/>
              </a:solidFill>
              <a:latin typeface="Iskoola Pota"/>
            </a:endParaRPr>
          </a:p>
          <a:p>
            <a:pPr marL="342900" indent="-342900">
              <a:buFontTx/>
              <a:buChar char="-"/>
            </a:pPr>
            <a:endParaRPr lang="en-US" sz="1900" dirty="0">
              <a:solidFill>
                <a:srgbClr val="0DC0FF"/>
              </a:solidFill>
              <a:latin typeface="Iskoola Pota"/>
            </a:endParaRPr>
          </a:p>
          <a:p>
            <a:pPr marL="342900" indent="-342900">
              <a:buFontTx/>
              <a:buChar char="-"/>
            </a:pPr>
            <a:r>
              <a:rPr lang="en-US" sz="1900" dirty="0" smtClean="0">
                <a:solidFill>
                  <a:srgbClr val="0DC0FF"/>
                </a:solidFill>
                <a:latin typeface="Iskoola Pota"/>
              </a:rPr>
              <a:t>B does not collect </a:t>
            </a:r>
            <a:r>
              <a:rPr lang="en-US" sz="1900" dirty="0">
                <a:solidFill>
                  <a:srgbClr val="0DC0FF"/>
                </a:solidFill>
                <a:latin typeface="Iskoola Pota"/>
              </a:rPr>
              <a:t>and </a:t>
            </a:r>
            <a:r>
              <a:rPr lang="en-US" sz="1900" dirty="0" smtClean="0">
                <a:solidFill>
                  <a:srgbClr val="0DC0FF"/>
                </a:solidFill>
                <a:latin typeface="Iskoola Pota"/>
              </a:rPr>
              <a:t>retain </a:t>
            </a:r>
            <a:r>
              <a:rPr lang="en-US" sz="1900" dirty="0">
                <a:solidFill>
                  <a:srgbClr val="0DC0FF"/>
                </a:solidFill>
                <a:latin typeface="Iskoola Pota"/>
              </a:rPr>
              <a:t>accounts receivable owing to A for services rendered before </a:t>
            </a:r>
            <a:r>
              <a:rPr lang="en-US" sz="1900" dirty="0" smtClean="0">
                <a:solidFill>
                  <a:srgbClr val="0DC0FF"/>
                </a:solidFill>
                <a:latin typeface="Iskoola Pota"/>
              </a:rPr>
              <a:t>A’s </a:t>
            </a:r>
            <a:r>
              <a:rPr lang="en-US" sz="1900" dirty="0">
                <a:solidFill>
                  <a:srgbClr val="0DC0FF"/>
                </a:solidFill>
                <a:latin typeface="Iskoola Pota"/>
              </a:rPr>
              <a:t>death or </a:t>
            </a:r>
            <a:r>
              <a:rPr lang="en-US" sz="1900" dirty="0" smtClean="0">
                <a:solidFill>
                  <a:srgbClr val="0DC0FF"/>
                </a:solidFill>
                <a:latin typeface="Iskoola Pota"/>
              </a:rPr>
              <a:t>disability</a:t>
            </a:r>
            <a:r>
              <a:rPr lang="en-US" sz="1900" dirty="0">
                <a:solidFill>
                  <a:srgbClr val="0DC0FF"/>
                </a:solidFill>
                <a:latin typeface="Iskoola Pota"/>
              </a:rPr>
              <a:t>. </a:t>
            </a:r>
            <a:r>
              <a:rPr lang="en-US" sz="1900" dirty="0" smtClean="0">
                <a:solidFill>
                  <a:srgbClr val="0DC0FF"/>
                </a:solidFill>
                <a:latin typeface="Iskoola Pota"/>
              </a:rPr>
              <a:t>(This is for A’s POA to do.)</a:t>
            </a:r>
            <a:endParaRPr lang="en-US" dirty="0">
              <a:solidFill>
                <a:srgbClr val="0DC0FF"/>
              </a:solidFill>
              <a:latin typeface="Iskoola Pota"/>
              <a:cs typeface="Iskoola Pota" pitchFamily="34" charset="0"/>
            </a:endParaRPr>
          </a:p>
        </p:txBody>
      </p:sp>
    </p:spTree>
    <p:extLst>
      <p:ext uri="{BB962C8B-B14F-4D97-AF65-F5344CB8AC3E}">
        <p14:creationId xmlns:p14="http://schemas.microsoft.com/office/powerpoint/2010/main" val="849876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41399"/>
            <a:ext cx="9144000" cy="5447645"/>
          </a:xfrm>
          <a:prstGeom prst="rect">
            <a:avLst/>
          </a:prstGeom>
        </p:spPr>
        <p:txBody>
          <a:bodyPr wrap="square">
            <a:spAutoFit/>
          </a:bodyPr>
          <a:lstStyle/>
          <a:p>
            <a:pPr algn="ctr"/>
            <a:r>
              <a:rPr lang="en-US" sz="2800" dirty="0">
                <a:solidFill>
                  <a:srgbClr val="0DC0FF"/>
                </a:solidFill>
                <a:latin typeface="Iskoola Pota"/>
                <a:cs typeface="Iskoola Pota" pitchFamily="34" charset="0"/>
              </a:rPr>
              <a:t>Professional Wills</a:t>
            </a:r>
          </a:p>
          <a:p>
            <a:pPr algn="ctr"/>
            <a:endParaRPr lang="en-US" dirty="0" smtClean="0">
              <a:solidFill>
                <a:srgbClr val="0DC0FF"/>
              </a:solidFill>
              <a:latin typeface="Iskoola Pota"/>
              <a:cs typeface="Iskoola Pota" pitchFamily="34" charset="0"/>
            </a:endParaRPr>
          </a:p>
          <a:p>
            <a:pPr algn="ctr"/>
            <a:r>
              <a:rPr lang="en-US" sz="2800" dirty="0" smtClean="0">
                <a:solidFill>
                  <a:srgbClr val="0DC0FF"/>
                </a:solidFill>
                <a:latin typeface="Iskoola Pota"/>
                <a:cs typeface="Iskoola Pota" pitchFamily="34" charset="0"/>
              </a:rPr>
              <a:t>Nuts and Bolts</a:t>
            </a:r>
          </a:p>
          <a:p>
            <a:endParaRPr lang="en-US" dirty="0" smtClean="0">
              <a:solidFill>
                <a:srgbClr val="0DC0FF"/>
              </a:solidFill>
              <a:latin typeface="Iskoola Pota"/>
              <a:cs typeface="Iskoola Pota" pitchFamily="34" charset="0"/>
            </a:endParaRPr>
          </a:p>
          <a:p>
            <a:r>
              <a:rPr lang="en-US" sz="2200" dirty="0">
                <a:solidFill>
                  <a:srgbClr val="0DC0FF"/>
                </a:solidFill>
                <a:latin typeface="Iskoola Pota"/>
                <a:cs typeface="Iskoola Pota" pitchFamily="34" charset="0"/>
              </a:rPr>
              <a:t>4</a:t>
            </a:r>
            <a:r>
              <a:rPr lang="en-US" sz="2200" dirty="0" smtClean="0">
                <a:solidFill>
                  <a:srgbClr val="0DC0FF"/>
                </a:solidFill>
                <a:latin typeface="Iskoola Pota"/>
                <a:cs typeface="Iskoola Pota" pitchFamily="34" charset="0"/>
              </a:rPr>
              <a:t>. What A &amp; B are both agreeing to do:</a:t>
            </a:r>
          </a:p>
          <a:p>
            <a:endParaRPr lang="en-US" dirty="0">
              <a:solidFill>
                <a:srgbClr val="0DC0FF"/>
              </a:solidFill>
              <a:latin typeface="Iskoola Pota"/>
              <a:cs typeface="Iskoola Pota" pitchFamily="34" charset="0"/>
            </a:endParaRPr>
          </a:p>
          <a:p>
            <a:pPr lvl="0"/>
            <a:r>
              <a:rPr lang="en-US" sz="2000" dirty="0" smtClean="0">
                <a:solidFill>
                  <a:srgbClr val="0DC0FF"/>
                </a:solidFill>
                <a:latin typeface="Iskoola Pota"/>
              </a:rPr>
              <a:t>-   To inform their Executors or POA’s of </a:t>
            </a:r>
            <a:r>
              <a:rPr lang="en-US" sz="2000" dirty="0">
                <a:solidFill>
                  <a:srgbClr val="0DC0FF"/>
                </a:solidFill>
                <a:latin typeface="Iskoola Pota"/>
              </a:rPr>
              <a:t>this Practice Continuation Agreement. </a:t>
            </a:r>
            <a:endParaRPr lang="en-US" sz="2000" dirty="0" smtClean="0">
              <a:solidFill>
                <a:srgbClr val="0DC0FF"/>
              </a:solidFill>
              <a:latin typeface="Iskoola Pota"/>
            </a:endParaRPr>
          </a:p>
          <a:p>
            <a:pPr lvl="0"/>
            <a:endParaRPr lang="en-US" sz="2000" dirty="0">
              <a:solidFill>
                <a:srgbClr val="0DC0FF"/>
              </a:solidFill>
              <a:latin typeface="Iskoola Pota"/>
            </a:endParaRPr>
          </a:p>
          <a:p>
            <a:pPr marL="342900" lvl="0" indent="-342900">
              <a:buFontTx/>
              <a:buChar char="-"/>
            </a:pPr>
            <a:r>
              <a:rPr lang="en-US" sz="2000" dirty="0" smtClean="0">
                <a:solidFill>
                  <a:srgbClr val="0DC0FF"/>
                </a:solidFill>
                <a:latin typeface="Iskoola Pota"/>
              </a:rPr>
              <a:t>In </a:t>
            </a:r>
            <a:r>
              <a:rPr lang="en-US" sz="2000" dirty="0">
                <a:solidFill>
                  <a:srgbClr val="0DC0FF"/>
                </a:solidFill>
                <a:latin typeface="Iskoola Pota"/>
              </a:rPr>
              <a:t>the event of </a:t>
            </a:r>
            <a:r>
              <a:rPr lang="en-US" sz="2000" i="1" dirty="0">
                <a:solidFill>
                  <a:srgbClr val="0DC0FF"/>
                </a:solidFill>
                <a:latin typeface="Iskoola Pota"/>
              </a:rPr>
              <a:t>temporary</a:t>
            </a:r>
            <a:r>
              <a:rPr lang="en-US" sz="2000" dirty="0">
                <a:solidFill>
                  <a:srgbClr val="0DC0FF"/>
                </a:solidFill>
                <a:latin typeface="Iskoola Pota"/>
              </a:rPr>
              <a:t> disability, B agrees to take </a:t>
            </a:r>
            <a:r>
              <a:rPr lang="en-US" sz="2000" i="1" dirty="0">
                <a:solidFill>
                  <a:srgbClr val="0DC0FF"/>
                </a:solidFill>
                <a:latin typeface="Iskoola Pota"/>
              </a:rPr>
              <a:t>temporary</a:t>
            </a:r>
            <a:r>
              <a:rPr lang="en-US" sz="2000" dirty="0">
                <a:solidFill>
                  <a:srgbClr val="0DC0FF"/>
                </a:solidFill>
                <a:latin typeface="Iskoola Pota"/>
              </a:rPr>
              <a:t> possession of A’s clinical records until such time as </a:t>
            </a:r>
            <a:r>
              <a:rPr lang="en-US" sz="2000" dirty="0" smtClean="0">
                <a:solidFill>
                  <a:srgbClr val="0DC0FF"/>
                </a:solidFill>
                <a:latin typeface="Iskoola Pota"/>
              </a:rPr>
              <a:t>A </a:t>
            </a:r>
            <a:r>
              <a:rPr lang="en-US" sz="2000" dirty="0">
                <a:solidFill>
                  <a:srgbClr val="0DC0FF"/>
                </a:solidFill>
                <a:latin typeface="Iskoola Pota"/>
              </a:rPr>
              <a:t>can return to </a:t>
            </a:r>
            <a:r>
              <a:rPr lang="en-US" sz="2000" dirty="0" smtClean="0">
                <a:solidFill>
                  <a:srgbClr val="0DC0FF"/>
                </a:solidFill>
                <a:latin typeface="Iskoola Pota"/>
              </a:rPr>
              <a:t>A’s psychotherapy </a:t>
            </a:r>
            <a:r>
              <a:rPr lang="en-US" sz="2000" dirty="0">
                <a:solidFill>
                  <a:srgbClr val="0DC0FF"/>
                </a:solidFill>
                <a:latin typeface="Iskoola Pota"/>
              </a:rPr>
              <a:t>practice. </a:t>
            </a:r>
            <a:endParaRPr lang="en-US" sz="2000" dirty="0" smtClean="0">
              <a:solidFill>
                <a:srgbClr val="0DC0FF"/>
              </a:solidFill>
              <a:latin typeface="Iskoola Pota"/>
            </a:endParaRPr>
          </a:p>
          <a:p>
            <a:pPr marL="342900" lvl="0" indent="-342900">
              <a:buFontTx/>
              <a:buChar char="-"/>
            </a:pPr>
            <a:endParaRPr lang="en-US" sz="2000" dirty="0">
              <a:solidFill>
                <a:srgbClr val="0DC0FF"/>
              </a:solidFill>
              <a:latin typeface="Iskoola Pota"/>
            </a:endParaRPr>
          </a:p>
          <a:p>
            <a:pPr marL="342900" lvl="0" indent="-342900">
              <a:buFontTx/>
              <a:buChar char="-"/>
            </a:pPr>
            <a:r>
              <a:rPr lang="en-US" sz="2000" dirty="0" smtClean="0">
                <a:solidFill>
                  <a:srgbClr val="0DC0FF"/>
                </a:solidFill>
                <a:latin typeface="Iskoola Pota"/>
              </a:rPr>
              <a:t>B will </a:t>
            </a:r>
            <a:r>
              <a:rPr lang="en-US" sz="2000" dirty="0">
                <a:solidFill>
                  <a:srgbClr val="0DC0FF"/>
                </a:solidFill>
                <a:latin typeface="Iskoola Pota"/>
              </a:rPr>
              <a:t>attempt to contact each client and </a:t>
            </a:r>
            <a:r>
              <a:rPr lang="en-US" sz="2000" dirty="0" smtClean="0">
                <a:solidFill>
                  <a:srgbClr val="0DC0FF"/>
                </a:solidFill>
                <a:latin typeface="Iskoola Pota"/>
              </a:rPr>
              <a:t>obtain </a:t>
            </a:r>
            <a:r>
              <a:rPr lang="en-US" sz="2000" dirty="0">
                <a:solidFill>
                  <a:srgbClr val="0DC0FF"/>
                </a:solidFill>
                <a:latin typeface="Iskoola Pota"/>
              </a:rPr>
              <a:t>that client’s permission before reviewing their clinical files. However, B is authorized to review such files prior to obtaining consent </a:t>
            </a:r>
            <a:r>
              <a:rPr lang="en-US" sz="2000" dirty="0" smtClean="0">
                <a:solidFill>
                  <a:srgbClr val="0DC0FF"/>
                </a:solidFill>
                <a:latin typeface="Iskoola Pota"/>
              </a:rPr>
              <a:t>if, in B’s </a:t>
            </a:r>
            <a:r>
              <a:rPr lang="en-US" sz="2000" dirty="0">
                <a:solidFill>
                  <a:srgbClr val="0DC0FF"/>
                </a:solidFill>
                <a:latin typeface="Iskoola Pota"/>
              </a:rPr>
              <a:t>professional </a:t>
            </a:r>
            <a:r>
              <a:rPr lang="en-US" sz="2000" dirty="0" smtClean="0">
                <a:solidFill>
                  <a:srgbClr val="0DC0FF"/>
                </a:solidFill>
                <a:latin typeface="Iskoola Pota"/>
              </a:rPr>
              <a:t>opinion, </a:t>
            </a:r>
            <a:r>
              <a:rPr lang="en-US" sz="2000" dirty="0">
                <a:solidFill>
                  <a:srgbClr val="0DC0FF"/>
                </a:solidFill>
                <a:latin typeface="Iskoola Pota"/>
              </a:rPr>
              <a:t>it is necessary.</a:t>
            </a:r>
          </a:p>
          <a:p>
            <a:endParaRPr lang="en-US" dirty="0">
              <a:solidFill>
                <a:srgbClr val="0DC0FF"/>
              </a:solidFill>
              <a:latin typeface="Iskoola Pota"/>
              <a:cs typeface="Iskoola Pota" pitchFamily="34" charset="0"/>
            </a:endParaRPr>
          </a:p>
          <a:p>
            <a:endParaRPr lang="en-US" dirty="0">
              <a:solidFill>
                <a:srgbClr val="0DC0FF"/>
              </a:solidFill>
              <a:latin typeface="Iskoola Pota"/>
              <a:cs typeface="Iskoola Pota" pitchFamily="34" charset="0"/>
            </a:endParaRPr>
          </a:p>
        </p:txBody>
      </p:sp>
    </p:spTree>
    <p:extLst>
      <p:ext uri="{BB962C8B-B14F-4D97-AF65-F5344CB8AC3E}">
        <p14:creationId xmlns:p14="http://schemas.microsoft.com/office/powerpoint/2010/main" val="1104651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41399"/>
            <a:ext cx="8763000" cy="5786199"/>
          </a:xfrm>
          <a:prstGeom prst="rect">
            <a:avLst/>
          </a:prstGeom>
        </p:spPr>
        <p:txBody>
          <a:bodyPr wrap="square">
            <a:spAutoFit/>
          </a:bodyPr>
          <a:lstStyle/>
          <a:p>
            <a:pPr algn="ctr"/>
            <a:r>
              <a:rPr lang="en-US" sz="2800" dirty="0">
                <a:solidFill>
                  <a:srgbClr val="0DC0FF"/>
                </a:solidFill>
                <a:latin typeface="Iskoola Pota"/>
                <a:cs typeface="Iskoola Pota" pitchFamily="34" charset="0"/>
              </a:rPr>
              <a:t>Professional Wills</a:t>
            </a:r>
          </a:p>
          <a:p>
            <a:pPr algn="ctr"/>
            <a:endParaRPr lang="en-US" dirty="0" smtClean="0">
              <a:solidFill>
                <a:srgbClr val="0DC0FF"/>
              </a:solidFill>
              <a:latin typeface="Iskoola Pota"/>
              <a:cs typeface="Iskoola Pota" pitchFamily="34" charset="0"/>
            </a:endParaRPr>
          </a:p>
          <a:p>
            <a:pPr algn="ctr"/>
            <a:r>
              <a:rPr lang="en-US" sz="2800" dirty="0" smtClean="0">
                <a:solidFill>
                  <a:srgbClr val="0DC0FF"/>
                </a:solidFill>
                <a:latin typeface="Iskoola Pota"/>
                <a:cs typeface="Iskoola Pota" pitchFamily="34" charset="0"/>
              </a:rPr>
              <a:t>Nuts and Bolts</a:t>
            </a:r>
          </a:p>
          <a:p>
            <a:endParaRPr lang="en-US" dirty="0" smtClean="0">
              <a:solidFill>
                <a:srgbClr val="0DC0FF"/>
              </a:solidFill>
              <a:latin typeface="Iskoola Pota"/>
              <a:cs typeface="Iskoola Pota" pitchFamily="34" charset="0"/>
            </a:endParaRPr>
          </a:p>
          <a:p>
            <a:r>
              <a:rPr lang="en-US" sz="2200" dirty="0" smtClean="0">
                <a:solidFill>
                  <a:srgbClr val="0DC0FF"/>
                </a:solidFill>
                <a:latin typeface="Iskoola Pota"/>
                <a:cs typeface="Iskoola Pota" pitchFamily="34" charset="0"/>
              </a:rPr>
              <a:t>5. What B is agreeing to do:</a:t>
            </a:r>
          </a:p>
          <a:p>
            <a:endParaRPr lang="en-US" dirty="0">
              <a:solidFill>
                <a:srgbClr val="0DC0FF"/>
              </a:solidFill>
              <a:latin typeface="Iskoola Pota"/>
              <a:cs typeface="Iskoola Pota" pitchFamily="34" charset="0"/>
            </a:endParaRPr>
          </a:p>
          <a:p>
            <a:pPr marL="342900" lvl="0" indent="-342900">
              <a:buFontTx/>
              <a:buChar char="-"/>
            </a:pPr>
            <a:r>
              <a:rPr lang="en-US" sz="2000" dirty="0" smtClean="0">
                <a:solidFill>
                  <a:srgbClr val="0DC0FF"/>
                </a:solidFill>
                <a:latin typeface="Iskoola Pota"/>
              </a:rPr>
              <a:t>Maintain </a:t>
            </a:r>
            <a:r>
              <a:rPr lang="en-US" sz="2000" dirty="0">
                <a:solidFill>
                  <a:srgbClr val="0DC0FF"/>
                </a:solidFill>
                <a:latin typeface="Iskoola Pota"/>
              </a:rPr>
              <a:t>the confidentiality of A’s psychotherapy client records. </a:t>
            </a:r>
            <a:endParaRPr lang="en-US" sz="2000" dirty="0" smtClean="0">
              <a:solidFill>
                <a:srgbClr val="0DC0FF"/>
              </a:solidFill>
              <a:latin typeface="Iskoola Pota"/>
            </a:endParaRPr>
          </a:p>
          <a:p>
            <a:pPr marL="342900" lvl="0" indent="-342900">
              <a:buFontTx/>
              <a:buChar char="-"/>
            </a:pPr>
            <a:endParaRPr lang="en-US" sz="2000" dirty="0">
              <a:solidFill>
                <a:srgbClr val="0DC0FF"/>
              </a:solidFill>
              <a:latin typeface="Iskoola Pota"/>
            </a:endParaRPr>
          </a:p>
          <a:p>
            <a:pPr marL="342900" lvl="0" indent="-342900">
              <a:buFontTx/>
              <a:buChar char="-"/>
            </a:pPr>
            <a:r>
              <a:rPr lang="en-US" sz="2000" dirty="0" smtClean="0">
                <a:solidFill>
                  <a:srgbClr val="0DC0FF"/>
                </a:solidFill>
                <a:latin typeface="Iskoola Pota"/>
              </a:rPr>
              <a:t>B </a:t>
            </a:r>
            <a:r>
              <a:rPr lang="en-US" sz="2000" dirty="0">
                <a:solidFill>
                  <a:srgbClr val="0DC0FF"/>
                </a:solidFill>
                <a:latin typeface="Iskoola Pota"/>
              </a:rPr>
              <a:t>will not disclose the contents of the records to anyone except to the client or that person or persons authorized by the client to receive </a:t>
            </a:r>
            <a:r>
              <a:rPr lang="en-US" sz="2000" dirty="0" smtClean="0">
                <a:solidFill>
                  <a:srgbClr val="0DC0FF"/>
                </a:solidFill>
                <a:latin typeface="Iskoola Pota"/>
              </a:rPr>
              <a:t>the client’s records, </a:t>
            </a:r>
            <a:r>
              <a:rPr lang="en-US" sz="2000" dirty="0">
                <a:solidFill>
                  <a:srgbClr val="0DC0FF"/>
                </a:solidFill>
                <a:latin typeface="Iskoola Pota"/>
              </a:rPr>
              <a:t>or to a licensed mental health therapist to whom B has referred a client </a:t>
            </a:r>
            <a:r>
              <a:rPr lang="en-US" sz="2000" u="sng" dirty="0">
                <a:solidFill>
                  <a:srgbClr val="0DC0FF"/>
                </a:solidFill>
                <a:latin typeface="Iskoola Pota"/>
              </a:rPr>
              <a:t>if client signs a release for </a:t>
            </a:r>
            <a:r>
              <a:rPr lang="en-US" sz="2000" u="sng" dirty="0" smtClean="0">
                <a:solidFill>
                  <a:srgbClr val="0DC0FF"/>
                </a:solidFill>
                <a:latin typeface="Iskoola Pota"/>
              </a:rPr>
              <a:t>B to </a:t>
            </a:r>
            <a:r>
              <a:rPr lang="en-US" sz="2000" u="sng" dirty="0">
                <a:solidFill>
                  <a:srgbClr val="0DC0FF"/>
                </a:solidFill>
                <a:latin typeface="Iskoola Pota"/>
              </a:rPr>
              <a:t>do so</a:t>
            </a:r>
            <a:r>
              <a:rPr lang="en-US" sz="2000" dirty="0">
                <a:solidFill>
                  <a:srgbClr val="0DC0FF"/>
                </a:solidFill>
                <a:latin typeface="Iskoola Pota"/>
              </a:rPr>
              <a:t>, or in the event of court order or subpoena for release of A’s records. </a:t>
            </a:r>
            <a:r>
              <a:rPr lang="en-US" sz="2000" dirty="0" smtClean="0">
                <a:solidFill>
                  <a:srgbClr val="0DC0FF"/>
                </a:solidFill>
                <a:latin typeface="Iskoola Pota"/>
              </a:rPr>
              <a:t/>
            </a:r>
            <a:br>
              <a:rPr lang="en-US" sz="2000" dirty="0" smtClean="0">
                <a:solidFill>
                  <a:srgbClr val="0DC0FF"/>
                </a:solidFill>
                <a:latin typeface="Iskoola Pota"/>
              </a:rPr>
            </a:br>
            <a:endParaRPr lang="en-US" sz="2000" dirty="0" smtClean="0">
              <a:solidFill>
                <a:srgbClr val="0DC0FF"/>
              </a:solidFill>
              <a:latin typeface="Iskoola Pota"/>
            </a:endParaRPr>
          </a:p>
          <a:p>
            <a:pPr marL="342900" lvl="0" indent="-342900">
              <a:buFontTx/>
              <a:buChar char="-"/>
            </a:pPr>
            <a:r>
              <a:rPr lang="en-US" sz="2000" dirty="0" smtClean="0">
                <a:solidFill>
                  <a:srgbClr val="0DC0FF"/>
                </a:solidFill>
                <a:latin typeface="Iskoola Pota"/>
              </a:rPr>
              <a:t>B </a:t>
            </a:r>
            <a:r>
              <a:rPr lang="en-US" sz="2000" dirty="0">
                <a:solidFill>
                  <a:srgbClr val="0DC0FF"/>
                </a:solidFill>
                <a:latin typeface="Iskoola Pota"/>
              </a:rPr>
              <a:t>agrees to allow A’s Executor continuing access to A’s clients’ clinical files </a:t>
            </a:r>
            <a:r>
              <a:rPr lang="en-US" sz="2000" i="1" dirty="0">
                <a:solidFill>
                  <a:srgbClr val="0DC0FF"/>
                </a:solidFill>
                <a:latin typeface="Iskoola Pota"/>
              </a:rPr>
              <a:t>if necessary </a:t>
            </a:r>
            <a:r>
              <a:rPr lang="en-US" sz="2000" dirty="0">
                <a:solidFill>
                  <a:srgbClr val="0DC0FF"/>
                </a:solidFill>
                <a:latin typeface="Iskoola Pota"/>
              </a:rPr>
              <a:t>until the statute of limitation for malpractice claims against A’s estate has passed. </a:t>
            </a:r>
          </a:p>
          <a:p>
            <a:endParaRPr lang="en-US" dirty="0">
              <a:solidFill>
                <a:srgbClr val="0DC0FF"/>
              </a:solidFill>
              <a:latin typeface="Iskoola Pota"/>
              <a:cs typeface="Iskoola Pota" pitchFamily="34" charset="0"/>
            </a:endParaRPr>
          </a:p>
        </p:txBody>
      </p:sp>
    </p:spTree>
    <p:extLst>
      <p:ext uri="{BB962C8B-B14F-4D97-AF65-F5344CB8AC3E}">
        <p14:creationId xmlns:p14="http://schemas.microsoft.com/office/powerpoint/2010/main" val="3444631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41399"/>
            <a:ext cx="8763000" cy="5478423"/>
          </a:xfrm>
          <a:prstGeom prst="rect">
            <a:avLst/>
          </a:prstGeom>
        </p:spPr>
        <p:txBody>
          <a:bodyPr wrap="square">
            <a:spAutoFit/>
          </a:bodyPr>
          <a:lstStyle/>
          <a:p>
            <a:pPr algn="ctr"/>
            <a:r>
              <a:rPr lang="en-US" sz="2800" dirty="0">
                <a:solidFill>
                  <a:srgbClr val="0DC0FF"/>
                </a:solidFill>
                <a:latin typeface="Iskoola Pota"/>
                <a:cs typeface="Iskoola Pota" pitchFamily="34" charset="0"/>
              </a:rPr>
              <a:t>Professional Wills</a:t>
            </a:r>
          </a:p>
          <a:p>
            <a:pPr algn="ctr"/>
            <a:endParaRPr lang="en-US" dirty="0" smtClean="0">
              <a:solidFill>
                <a:srgbClr val="0DC0FF"/>
              </a:solidFill>
              <a:latin typeface="Iskoola Pota"/>
              <a:cs typeface="Iskoola Pota" pitchFamily="34" charset="0"/>
            </a:endParaRPr>
          </a:p>
          <a:p>
            <a:pPr algn="ctr"/>
            <a:r>
              <a:rPr lang="en-US" sz="2800" dirty="0" smtClean="0">
                <a:solidFill>
                  <a:srgbClr val="0DC0FF"/>
                </a:solidFill>
                <a:latin typeface="Iskoola Pota"/>
                <a:cs typeface="Iskoola Pota" pitchFamily="34" charset="0"/>
              </a:rPr>
              <a:t>Nuts and Bolts</a:t>
            </a:r>
          </a:p>
          <a:p>
            <a:endParaRPr lang="en-US" dirty="0" smtClean="0">
              <a:solidFill>
                <a:srgbClr val="0DC0FF"/>
              </a:solidFill>
              <a:latin typeface="Iskoola Pota"/>
              <a:cs typeface="Iskoola Pota" pitchFamily="34" charset="0"/>
            </a:endParaRPr>
          </a:p>
          <a:p>
            <a:r>
              <a:rPr lang="en-US" sz="2200" dirty="0">
                <a:solidFill>
                  <a:srgbClr val="0DC0FF"/>
                </a:solidFill>
                <a:latin typeface="Iskoola Pota"/>
                <a:cs typeface="Iskoola Pota" pitchFamily="34" charset="0"/>
              </a:rPr>
              <a:t>6</a:t>
            </a:r>
            <a:r>
              <a:rPr lang="en-US" sz="2200" dirty="0" smtClean="0">
                <a:solidFill>
                  <a:srgbClr val="0DC0FF"/>
                </a:solidFill>
                <a:latin typeface="Iskoola Pota"/>
                <a:cs typeface="Iskoola Pota" pitchFamily="34" charset="0"/>
              </a:rPr>
              <a:t>. Remuneration</a:t>
            </a:r>
          </a:p>
          <a:p>
            <a:endParaRPr lang="en-US" dirty="0">
              <a:solidFill>
                <a:srgbClr val="0DC0FF"/>
              </a:solidFill>
              <a:latin typeface="Iskoola Pota"/>
              <a:cs typeface="Iskoola Pota" pitchFamily="34" charset="0"/>
            </a:endParaRPr>
          </a:p>
          <a:p>
            <a:pPr lvl="0"/>
            <a:r>
              <a:rPr lang="en-US" sz="2000" dirty="0" smtClean="0">
                <a:solidFill>
                  <a:srgbClr val="0DC0FF"/>
                </a:solidFill>
                <a:latin typeface="Iskoola Pota"/>
              </a:rPr>
              <a:t>Consider providing a </a:t>
            </a:r>
            <a:r>
              <a:rPr lang="en-US" sz="2000" dirty="0">
                <a:solidFill>
                  <a:srgbClr val="0DC0FF"/>
                </a:solidFill>
                <a:latin typeface="Iskoola Pota"/>
              </a:rPr>
              <a:t>remuneration fee </a:t>
            </a:r>
            <a:r>
              <a:rPr lang="en-US" sz="2000" dirty="0" smtClean="0">
                <a:solidFill>
                  <a:srgbClr val="0DC0FF"/>
                </a:solidFill>
                <a:latin typeface="Iskoola Pota"/>
              </a:rPr>
              <a:t>from your </a:t>
            </a:r>
            <a:r>
              <a:rPr lang="en-US" sz="2000" dirty="0">
                <a:solidFill>
                  <a:srgbClr val="0DC0FF"/>
                </a:solidFill>
                <a:latin typeface="Iskoola Pota"/>
              </a:rPr>
              <a:t>estate or business </a:t>
            </a:r>
            <a:r>
              <a:rPr lang="en-US" sz="2000" dirty="0" smtClean="0">
                <a:solidFill>
                  <a:srgbClr val="0DC0FF"/>
                </a:solidFill>
                <a:latin typeface="Iskoola Pota"/>
              </a:rPr>
              <a:t>account for the services your colleague will provide.</a:t>
            </a:r>
            <a:endParaRPr lang="en-US" sz="2000" dirty="0">
              <a:solidFill>
                <a:srgbClr val="0DC0FF"/>
              </a:solidFill>
              <a:latin typeface="Iskoola Pota"/>
            </a:endParaRPr>
          </a:p>
          <a:p>
            <a:r>
              <a:rPr lang="en-US" sz="2000" dirty="0">
                <a:latin typeface="Iskoola Pota"/>
              </a:rPr>
              <a:t> </a:t>
            </a:r>
            <a:endParaRPr lang="en-US" sz="2000" dirty="0" smtClean="0">
              <a:latin typeface="Iskoola Pota"/>
            </a:endParaRPr>
          </a:p>
          <a:p>
            <a:endParaRPr lang="en-US" sz="2000" dirty="0">
              <a:latin typeface="Iskoola Pota"/>
            </a:endParaRPr>
          </a:p>
          <a:p>
            <a:pPr lvl="0"/>
            <a:r>
              <a:rPr lang="en-US" sz="2000" dirty="0" smtClean="0">
                <a:solidFill>
                  <a:srgbClr val="0DC0FF"/>
                </a:solidFill>
                <a:latin typeface="Iskoola Pota"/>
              </a:rPr>
              <a:t>7. Revocation</a:t>
            </a:r>
          </a:p>
          <a:p>
            <a:pPr lvl="0"/>
            <a:endParaRPr lang="en-US" sz="2000" dirty="0" smtClean="0">
              <a:solidFill>
                <a:srgbClr val="0DC0FF"/>
              </a:solidFill>
              <a:latin typeface="Iskoola Pota"/>
            </a:endParaRPr>
          </a:p>
          <a:p>
            <a:pPr lvl="0"/>
            <a:r>
              <a:rPr lang="en-US" sz="2000" dirty="0" smtClean="0">
                <a:solidFill>
                  <a:srgbClr val="0DC0FF"/>
                </a:solidFill>
                <a:latin typeface="Iskoola Pota"/>
              </a:rPr>
              <a:t>This </a:t>
            </a:r>
            <a:r>
              <a:rPr lang="en-US" sz="2000" dirty="0">
                <a:solidFill>
                  <a:srgbClr val="0DC0FF"/>
                </a:solidFill>
                <a:latin typeface="Iskoola Pota"/>
              </a:rPr>
              <a:t>Agreement may be revoked by written notice to the other party by either party or their Executors, guardian or agent under a power of attorney at any time.</a:t>
            </a:r>
          </a:p>
          <a:p>
            <a:r>
              <a:rPr lang="en-US" sz="2000" dirty="0"/>
              <a:t> </a:t>
            </a:r>
          </a:p>
          <a:p>
            <a:endParaRPr lang="en-US" dirty="0">
              <a:solidFill>
                <a:srgbClr val="0DC0FF"/>
              </a:solidFill>
              <a:latin typeface="Iskoola Pota"/>
              <a:cs typeface="Iskoola Pota" pitchFamily="34" charset="0"/>
            </a:endParaRPr>
          </a:p>
        </p:txBody>
      </p:sp>
    </p:spTree>
    <p:extLst>
      <p:ext uri="{BB962C8B-B14F-4D97-AF65-F5344CB8AC3E}">
        <p14:creationId xmlns:p14="http://schemas.microsoft.com/office/powerpoint/2010/main" val="185656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4803</TotalTime>
  <Words>714</Words>
  <Application>Microsoft Office PowerPoint</Application>
  <PresentationFormat>On-screen Show (4:3)</PresentationFormat>
  <Paragraphs>132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Iskoola Pota</vt:lpstr>
      <vt:lpstr>Vapor Trail</vt:lpstr>
      <vt:lpstr>    PROFESSIONAL WILLS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Edward Edinger</dc:title>
  <dc:creator>Carolyn Bates</dc:creator>
  <cp:lastModifiedBy>Carolyn Bates</cp:lastModifiedBy>
  <cp:revision>568</cp:revision>
  <cp:lastPrinted>2015-10-08T19:21:26Z</cp:lastPrinted>
  <dcterms:created xsi:type="dcterms:W3CDTF">2015-03-07T14:59:09Z</dcterms:created>
  <dcterms:modified xsi:type="dcterms:W3CDTF">2022-04-08T20:31:04Z</dcterms:modified>
</cp:coreProperties>
</file>